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A200"/>
    <a:srgbClr val="00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4" autoAdjust="0"/>
    <p:restoredTop sz="90214" autoAdjust="0"/>
  </p:normalViewPr>
  <p:slideViewPr>
    <p:cSldViewPr>
      <p:cViewPr varScale="1">
        <p:scale>
          <a:sx n="66" d="100"/>
          <a:sy n="66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3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63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bg-BG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bg-BG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Click to edit Master text styles</a:t>
            </a:r>
          </a:p>
          <a:p>
            <a:pPr lvl="1"/>
            <a:r>
              <a:rPr lang="ru-RU" altLang="bg-BG" smtClean="0"/>
              <a:t>Second level</a:t>
            </a:r>
          </a:p>
          <a:p>
            <a:pPr lvl="2"/>
            <a:r>
              <a:rPr lang="ru-RU" altLang="bg-BG" smtClean="0"/>
              <a:t>Third level</a:t>
            </a:r>
          </a:p>
          <a:p>
            <a:pPr lvl="3"/>
            <a:r>
              <a:rPr lang="ru-RU" altLang="bg-BG" smtClean="0"/>
              <a:t>Fourth level</a:t>
            </a:r>
          </a:p>
          <a:p>
            <a:pPr lvl="4"/>
            <a:r>
              <a:rPr lang="ru-RU" altLang="bg-BG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bg-BG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238179-CCCB-40AE-A691-648F0D274CE2}" type="slidenum">
              <a:rPr lang="ru-RU" altLang="bg-BG"/>
              <a:pPr/>
              <a:t>‹#›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769429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02037D-C33D-42DA-A27F-38895010A9CD}" type="slidenum">
              <a:rPr lang="bg-BG" altLang="bg-BG" smtClean="0">
                <a:latin typeface="Times New Roman" pitchFamily="18" charset="0"/>
              </a:rPr>
              <a:pPr/>
              <a:t>2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В случая няма или има проникване в тялото.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По долния ръб</a:t>
            </a:r>
            <a:r>
              <a:rPr lang="bg-BG" baseline="0" dirty="0" smtClean="0"/>
              <a:t> на реброто вървят нерви и съдове.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38179-CCCB-40AE-A691-648F0D274CE2}" type="slidenum">
              <a:rPr lang="ru-RU" altLang="bg-BG" smtClean="0"/>
              <a:pPr/>
              <a:t>34</a:t>
            </a:fld>
            <a:endParaRPr lang="ru-RU" altLang="bg-BG"/>
          </a:p>
        </p:txBody>
      </p:sp>
    </p:spTree>
    <p:extLst>
      <p:ext uri="{BB962C8B-B14F-4D97-AF65-F5344CB8AC3E}">
        <p14:creationId xmlns:p14="http://schemas.microsoft.com/office/powerpoint/2010/main" val="1632918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smtClean="0"/>
              <a:t>При гръдния капак са налице най-малко две фрактурни линии по хода на ребрата, като това нарушава нормалната механика на дишането.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FA52A0-6DA2-49D3-8EB5-471C40D5CF9B}" type="slidenum">
              <a:rPr lang="bg-BG" altLang="bg-BG" smtClean="0">
                <a:latin typeface="Times New Roman" pitchFamily="18" charset="0"/>
              </a:rPr>
              <a:pPr/>
              <a:t>38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Налице е патологична подвижност на определен участък от гръдния кош.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11097D-58EC-4FA7-B420-1C1109EEBC05}" type="slidenum">
              <a:rPr lang="bg-BG" altLang="bg-BG" smtClean="0">
                <a:latin typeface="Times New Roman" pitchFamily="18" charset="0"/>
              </a:rPr>
              <a:pPr/>
              <a:t>39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smtClean="0"/>
              <a:t>Ранната ЕТИнтубация и поставянето на механична вентилация дава възможност за провеждането на интрапневмонична стабилизация.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745659-8011-44B0-8DA4-43E63B97C940}" type="slidenum">
              <a:rPr lang="bg-BG" altLang="bg-BG" smtClean="0">
                <a:latin typeface="Times New Roman" pitchFamily="18" charset="0"/>
              </a:rPr>
              <a:pPr/>
              <a:t>40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А – оценка на АВС</a:t>
            </a:r>
          </a:p>
          <a:p>
            <a:r>
              <a:rPr lang="bg-BG" altLang="bg-BG" smtClean="0"/>
              <a:t>В – Вземи кръв за кръстосана проба и кръв за изследвания</a:t>
            </a:r>
          </a:p>
          <a:p>
            <a:r>
              <a:rPr lang="bg-BG" altLang="bg-BG" smtClean="0"/>
              <a:t>С – Намери екип за транспортиране на пациента до операционния блок или отделението</a:t>
            </a:r>
          </a:p>
          <a:p>
            <a:r>
              <a:rPr lang="en-US" altLang="bg-BG" smtClean="0"/>
              <a:t>D – </a:t>
            </a:r>
            <a:r>
              <a:rPr lang="bg-BG" altLang="bg-BG" smtClean="0"/>
              <a:t>Осигури пълен набор от медикаменти, необходими за общо или местно обезболяване и спешни интензивно лечение и ресусцитация</a:t>
            </a:r>
          </a:p>
          <a:p>
            <a:r>
              <a:rPr lang="bg-BG" altLang="bg-BG" smtClean="0"/>
              <a:t>Е – Оценка на кръвозагубата</a:t>
            </a:r>
          </a:p>
          <a:p>
            <a:r>
              <a:rPr lang="en-US" altLang="bg-BG" smtClean="0"/>
              <a:t>F – </a:t>
            </a:r>
            <a:r>
              <a:rPr lang="bg-BG" altLang="bg-BG" smtClean="0"/>
              <a:t>Максимално разширен мониторинг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4E4155-7859-4E3D-9F65-47C48EEF2CC4}" type="slidenum">
              <a:rPr lang="bg-BG" altLang="bg-BG" smtClean="0">
                <a:latin typeface="Times New Roman" pitchFamily="18" charset="0"/>
              </a:rPr>
              <a:pPr/>
              <a:t>63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bg-BG" smtClean="0"/>
              <a:t>G – </a:t>
            </a:r>
            <a:r>
              <a:rPr lang="bg-BG" altLang="bg-BG" smtClean="0"/>
              <a:t>Оценка на спасяемостта на живота и/или отделния крайник</a:t>
            </a:r>
          </a:p>
          <a:p>
            <a:r>
              <a:rPr lang="bg-BG" altLang="bg-BG" smtClean="0"/>
              <a:t>Н – Предоперативна специфична анестезиологична анамнеза</a:t>
            </a:r>
          </a:p>
          <a:p>
            <a:r>
              <a:rPr lang="en-US" altLang="bg-BG" smtClean="0"/>
              <a:t>I</a:t>
            </a:r>
            <a:r>
              <a:rPr lang="bg-BG" altLang="bg-BG" smtClean="0"/>
              <a:t> – Осигури легло в ИО</a:t>
            </a:r>
          </a:p>
          <a:p>
            <a:r>
              <a:rPr lang="en-US" altLang="bg-BG" smtClean="0"/>
              <a:t>J</a:t>
            </a:r>
            <a:r>
              <a:rPr lang="bg-BG" altLang="bg-BG" smtClean="0"/>
              <a:t> – Определи ден и час на интервенцията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EDCDF1-3028-40EE-9E2E-75DF5D98EFB6}" type="slidenum">
              <a:rPr lang="bg-BG" altLang="bg-BG" smtClean="0">
                <a:latin typeface="Times New Roman" pitchFamily="18" charset="0"/>
              </a:rPr>
              <a:pPr/>
              <a:t>64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12B1B-22B9-40CF-A9F5-C2ABF6C37345}" type="slidenum">
              <a:rPr lang="bg-BG" altLang="bg-BG" smtClean="0">
                <a:latin typeface="Times New Roman" pitchFamily="18" charset="0"/>
              </a:rPr>
              <a:pPr/>
              <a:t>4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bg-BG" dirty="0" smtClean="0"/>
              <a:t>Injury Severity Score (ISS).</a:t>
            </a:r>
            <a:endParaRPr lang="bg-BG" altLang="bg-B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624877-F39C-4FD6-881F-CDF6DE477A56}" type="slidenum">
              <a:rPr lang="bg-BG" altLang="bg-BG" smtClean="0">
                <a:latin typeface="Times New Roman" pitchFamily="18" charset="0"/>
              </a:rPr>
              <a:pPr/>
              <a:t>7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smtClean="0"/>
              <a:t>Главата е особено опасна, защото там се намира мозъка. Скалпът е област с богато кръвоснабдяване и възможности за кървене. Лицето е също добре кръвоснабдено и съществуват възможности за нарушена проходимост на ГДП. Вратът е опасен поради възможност за агресия върху шийния отдел на гръбначния мозък. Гръдният кош съдържа органи които са жизненоважни: бял дроб, сърце, големи съдове и с възможност за тежки инфекциозни усложнения – хранопровод. Коремната кухина съдържа паренхимни органи (черен дроб, слезка), които могат да доведат до голяма кръвозагуба или кухи органи (стомах, черва), които до доведат до тежки инфекции. Травмите в областта на гръбначния стълб водят до възможности за тежко обездвижване, кръвозагуба и ОДН.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A97B69-C780-4C64-9BA5-71F56CCB8BE7}" type="slidenum">
              <a:rPr lang="bg-BG" altLang="bg-BG" smtClean="0">
                <a:latin typeface="Times New Roman" pitchFamily="18" charset="0"/>
              </a:rPr>
              <a:pPr/>
              <a:t>8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dirty="0" smtClean="0"/>
              <a:t>В зависимост от тяхната тежест, пораженията се оценят по съкратена скала за оценка на травмата </a:t>
            </a:r>
            <a:r>
              <a:rPr lang="en-US" altLang="bg-BG" dirty="0" smtClean="0"/>
              <a:t>AIS</a:t>
            </a:r>
            <a:r>
              <a:rPr lang="bg-BG" altLang="bg-BG" baseline="0" dirty="0" smtClean="0"/>
              <a:t> (</a:t>
            </a:r>
            <a:r>
              <a:rPr lang="en-US" altLang="bg-BG" baseline="0" dirty="0" smtClean="0"/>
              <a:t>Abbreviated Injury Score)</a:t>
            </a:r>
            <a:r>
              <a:rPr lang="en-US" altLang="bg-BG" dirty="0" smtClean="0"/>
              <a:t>.</a:t>
            </a:r>
            <a:endParaRPr lang="bg-BG" altLang="bg-BG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9E3EC7-50B9-4BAA-B3D4-E21ACA772D91}" type="slidenum">
              <a:rPr lang="bg-BG" altLang="bg-BG" smtClean="0">
                <a:latin typeface="Times New Roman" pitchFamily="18" charset="0"/>
              </a:rPr>
              <a:pPr/>
              <a:t>9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dirty="0" smtClean="0"/>
              <a:t>Само три от зоните, които са с най-висок резултат са включени в оценката. Получената оценка се ревизира на базата на промените във физиологичните параметри и се превръща в </a:t>
            </a:r>
            <a:r>
              <a:rPr lang="en-US" altLang="bg-BG" dirty="0" smtClean="0"/>
              <a:t>RTS, a </a:t>
            </a:r>
            <a:r>
              <a:rPr lang="bg-BG" altLang="bg-BG" dirty="0" smtClean="0"/>
              <a:t>като се вземе предвид възрастта и характера на травмата може да се определи и преживяемостта по </a:t>
            </a:r>
            <a:r>
              <a:rPr lang="en-US" altLang="bg-BG" dirty="0" smtClean="0"/>
              <a:t>TRISS.</a:t>
            </a:r>
            <a:endParaRPr lang="bg-BG" altLang="bg-BG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Например паднал след удар от електрически ток, черепномозъчна травма и удавяне.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AC4D8B-5CF8-4351-B2AB-E02480F7B495}" type="slidenum">
              <a:rPr lang="bg-BG" altLang="bg-BG" smtClean="0">
                <a:latin typeface="Times New Roman" pitchFamily="18" charset="0"/>
              </a:rPr>
              <a:pPr/>
              <a:t>10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Няма изолирана травма, тъй като организмът реагира като едно цяло на всяка агресия.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B18D8-54E0-4E8F-A7CF-4A6A7366E452}" type="slidenum">
              <a:rPr lang="bg-BG" altLang="bg-BG" smtClean="0">
                <a:latin typeface="Times New Roman" pitchFamily="18" charset="0"/>
              </a:rPr>
              <a:pPr/>
              <a:t>13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6EE3D0-B655-4930-ADB5-07E3A3E083E4}" type="slidenum">
              <a:rPr lang="bg-BG" altLang="bg-BG" smtClean="0">
                <a:latin typeface="Times New Roman" pitchFamily="18" charset="0"/>
              </a:rPr>
              <a:pPr/>
              <a:t>20</a:t>
            </a:fld>
            <a:endParaRPr lang="bg-BG" altLang="bg-BG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just"/>
            <a:r>
              <a:rPr lang="bg-BG" altLang="bg-BG" smtClean="0"/>
              <a:t>Системи за мониториране на СЧ, АКН, </a:t>
            </a:r>
            <a:r>
              <a:rPr lang="en-US" altLang="bg-BG" smtClean="0"/>
              <a:t>SpO</a:t>
            </a:r>
            <a:r>
              <a:rPr lang="en-US" altLang="bg-BG" baseline="-25000" smtClean="0"/>
              <a:t>2</a:t>
            </a:r>
            <a:r>
              <a:rPr lang="en-US" altLang="bg-BG" smtClean="0"/>
              <a:t>, </a:t>
            </a:r>
            <a:r>
              <a:rPr lang="bg-BG" altLang="bg-BG" smtClean="0"/>
              <a:t>температура. Инфузионни разтвори, медикаменти за обезболяване, седиране, антитетаничен серум, животоспасяваща медикация. Консумативи: венозни канюли за големи съдове, инфузионни системи, уретрални катетри, НГсонда, кислородни маски, инструментариум за торакоцентеза, кониотомия, механична вентилация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bg-BG" altLang="bg-BG" smtClean="0"/>
              <a:t>А – оценка на виталните функции на определен интервал в зависимост от критичността на състоянието</a:t>
            </a:r>
          </a:p>
          <a:p>
            <a:r>
              <a:rPr lang="bg-BG" altLang="bg-BG" smtClean="0"/>
              <a:t>В – Контрол на кървенето и кръвозагубата</a:t>
            </a:r>
          </a:p>
          <a:p>
            <a:r>
              <a:rPr lang="bg-BG" altLang="bg-BG" smtClean="0"/>
              <a:t>С – Образна диагностика на гр. стълб и гръден кош</a:t>
            </a:r>
          </a:p>
          <a:p>
            <a:r>
              <a:rPr lang="en-US" altLang="bg-BG" smtClean="0"/>
              <a:t>D – </a:t>
            </a:r>
            <a:r>
              <a:rPr lang="bg-BG" altLang="bg-BG" smtClean="0"/>
              <a:t>Своевременна диагноза на животозастрашаващите състояния</a:t>
            </a:r>
          </a:p>
          <a:p>
            <a:r>
              <a:rPr lang="bg-BG" altLang="bg-BG" smtClean="0"/>
              <a:t>Е – Спешни хирургически манипулации.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59CE31-6021-4CF0-8039-59F0FF4A14FF}" type="slidenum">
              <a:rPr lang="bg-BG" altLang="bg-BG" smtClean="0">
                <a:latin typeface="Times New Roman" pitchFamily="18" charset="0"/>
              </a:rPr>
              <a:pPr/>
              <a:t>21</a:t>
            </a:fld>
            <a:endParaRPr lang="bg-BG" altLang="bg-BG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476875"/>
            <a:ext cx="7162800" cy="647700"/>
          </a:xfrm>
          <a:effectLst>
            <a:outerShdw dist="12700" dir="5400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ru-RU" altLang="bg-BG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051550"/>
            <a:ext cx="7162800" cy="546100"/>
          </a:xfrm>
          <a:effectLst>
            <a:outerShdw dist="12700" dir="54000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bg-BG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530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7538" y="400050"/>
            <a:ext cx="1925637" cy="5837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450" y="400050"/>
            <a:ext cx="5627688" cy="5837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0733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00050"/>
            <a:ext cx="7705725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7450" y="1341438"/>
            <a:ext cx="3740150" cy="4895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80000" y="1341438"/>
            <a:ext cx="3740150" cy="4895850"/>
          </a:xfrm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421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29.11.2005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Съчетана травма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CE30-AADC-41D1-BA9C-86145EF1724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27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1475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9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341438"/>
            <a:ext cx="37401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0" y="1341438"/>
            <a:ext cx="374015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55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05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2060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5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45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56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400050"/>
            <a:ext cx="7705725" cy="508000"/>
          </a:xfrm>
          <a:prstGeom prst="rect">
            <a:avLst/>
          </a:prstGeom>
          <a:noFill/>
          <a:ln>
            <a:noFill/>
          </a:ln>
          <a:effectLst>
            <a:outerShdw dist="28398" dir="69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341438"/>
            <a:ext cx="7632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g-BG" smtClean="0"/>
              <a:t>Click to edit Master text styles</a:t>
            </a:r>
          </a:p>
          <a:p>
            <a:pPr lvl="1"/>
            <a:r>
              <a:rPr lang="ru-RU" altLang="bg-BG" smtClean="0"/>
              <a:t>Second level</a:t>
            </a:r>
          </a:p>
          <a:p>
            <a:pPr lvl="2"/>
            <a:r>
              <a:rPr lang="ru-RU" altLang="bg-BG" smtClean="0"/>
              <a:t>Third level</a:t>
            </a:r>
          </a:p>
          <a:p>
            <a:pPr lvl="3"/>
            <a:r>
              <a:rPr lang="ru-RU" altLang="bg-BG" smtClean="0"/>
              <a:t>Fourth level</a:t>
            </a:r>
          </a:p>
          <a:p>
            <a:pPr lvl="4"/>
            <a:r>
              <a:rPr lang="ru-RU" altLang="bg-BG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3501008"/>
            <a:ext cx="7772400" cy="2518792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СЪЧЕТАНА ТРАВМА</a:t>
            </a:r>
            <a:r>
              <a:rPr lang="bg-BG" sz="7200" dirty="0" smtClean="0">
                <a:solidFill>
                  <a:schemeClr val="tx2"/>
                </a:solidFill>
              </a:rPr>
              <a:t/>
            </a:r>
            <a:br>
              <a:rPr lang="bg-BG" sz="7200" dirty="0" smtClean="0">
                <a:solidFill>
                  <a:schemeClr val="tx2"/>
                </a:solidFill>
              </a:rPr>
            </a:br>
            <a:r>
              <a:rPr lang="bg-BG" sz="2400" dirty="0" smtClean="0">
                <a:solidFill>
                  <a:schemeClr val="tx2"/>
                </a:solidFill>
              </a:rPr>
              <a:t/>
            </a:r>
            <a:br>
              <a:rPr lang="bg-BG" sz="2400" dirty="0" smtClean="0">
                <a:solidFill>
                  <a:schemeClr val="tx2"/>
                </a:solidFill>
              </a:rPr>
            </a:br>
            <a:r>
              <a:rPr lang="bg-BG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доцент д-р Господин ДИМОВ, дм</a:t>
            </a:r>
          </a:p>
        </p:txBody>
      </p:sp>
    </p:spTree>
    <p:extLst>
      <p:ext uri="{BB962C8B-B14F-4D97-AF65-F5344CB8AC3E}">
        <p14:creationId xmlns:p14="http://schemas.microsoft.com/office/powerpoint/2010/main" val="6486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015550-855E-40C4-A1A6-161AC6A09ED7}" type="slidenum">
              <a:rPr lang="bg-BG" altLang="bg-BG" smtClean="0"/>
              <a:pPr eaLnBrk="1" hangingPunct="1"/>
              <a:t>10</a:t>
            </a:fld>
            <a:endParaRPr lang="bg-BG" altLang="bg-BG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28600"/>
            <a:ext cx="7696200" cy="133985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Смесена / комбинирана травма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marL="0" indent="361950" algn="just" eaLnBrk="1" hangingPunct="1">
              <a:buFontTx/>
              <a:buNone/>
            </a:pPr>
            <a:r>
              <a:rPr lang="bg-BG" altLang="bg-BG" dirty="0" smtClean="0"/>
              <a:t>Травма, при която има повече от един механизъм на действие на етиологичната нокса.</a:t>
            </a:r>
          </a:p>
        </p:txBody>
      </p:sp>
    </p:spTree>
    <p:extLst>
      <p:ext uri="{BB962C8B-B14F-4D97-AF65-F5344CB8AC3E}">
        <p14:creationId xmlns:p14="http://schemas.microsoft.com/office/powerpoint/2010/main" val="15272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DAE35D-367B-4846-832B-563BFCAA5CA3}" type="slidenum">
              <a:rPr lang="bg-BG" altLang="bg-BG" smtClean="0"/>
              <a:pPr eaLnBrk="1" hangingPunct="1"/>
              <a:t>11</a:t>
            </a:fld>
            <a:endParaRPr lang="bg-BG" altLang="bg-BG" smtClean="0"/>
          </a:p>
        </p:txBody>
      </p:sp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Съчетана травма</a:t>
            </a:r>
          </a:p>
        </p:txBody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marL="0" indent="357188" algn="just" eaLnBrk="1" hangingPunct="1">
              <a:buFontTx/>
              <a:buNone/>
            </a:pPr>
            <a:r>
              <a:rPr lang="bg-BG" altLang="bg-BG" dirty="0" smtClean="0"/>
              <a:t>Засягане на повече от една телесна кухина (глава, гръден кош, корем) + фрактури на две дълги кости и/или таз или засягане на повече от две телесни кухини.</a:t>
            </a:r>
          </a:p>
        </p:txBody>
      </p:sp>
    </p:spTree>
    <p:extLst>
      <p:ext uri="{BB962C8B-B14F-4D97-AF65-F5344CB8AC3E}">
        <p14:creationId xmlns:p14="http://schemas.microsoft.com/office/powerpoint/2010/main" val="407361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BAF1A-3AFE-4251-9F9C-547D7F16BAE6}" type="slidenum">
              <a:rPr lang="bg-BG" altLang="bg-BG" smtClean="0"/>
              <a:pPr eaLnBrk="1" hangingPunct="1"/>
              <a:t>12</a:t>
            </a:fld>
            <a:endParaRPr lang="bg-BG" altLang="bg-BG" smtClean="0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Предоминираща травма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marL="0" indent="450850" algn="just" eaLnBrk="1" hangingPunct="1">
              <a:buFontTx/>
              <a:buNone/>
            </a:pPr>
            <a:r>
              <a:rPr lang="bg-BG" altLang="bg-BG" dirty="0" smtClean="0"/>
              <a:t>Засягане на една част от тялото с тежест &gt; 2 или на повече от една части с тежест &lt; 2.</a:t>
            </a:r>
          </a:p>
        </p:txBody>
      </p:sp>
    </p:spTree>
    <p:extLst>
      <p:ext uri="{BB962C8B-B14F-4D97-AF65-F5344CB8AC3E}">
        <p14:creationId xmlns:p14="http://schemas.microsoft.com/office/powerpoint/2010/main" val="42848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813CC-214C-4493-85B9-50192B350372}" type="slidenum">
              <a:rPr lang="bg-BG" altLang="bg-BG" smtClean="0"/>
              <a:pPr eaLnBrk="1" hangingPunct="1"/>
              <a:t>13</a:t>
            </a:fld>
            <a:endParaRPr lang="bg-BG" altLang="bg-BG" smtClean="0"/>
          </a:p>
        </p:txBody>
      </p:sp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Избягвайте термините</a:t>
            </a:r>
          </a:p>
        </p:txBody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Изолирана травма</a:t>
            </a:r>
          </a:p>
          <a:p>
            <a:pPr eaLnBrk="1" hangingPunct="1"/>
            <a:r>
              <a:rPr lang="bg-BG" altLang="bg-BG" dirty="0" smtClean="0"/>
              <a:t>Насочена травма</a:t>
            </a:r>
          </a:p>
          <a:p>
            <a:pPr eaLnBrk="1" hangingPunct="1"/>
            <a:r>
              <a:rPr lang="bg-BG" altLang="bg-BG" dirty="0" smtClean="0"/>
              <a:t>Травма на една система</a:t>
            </a:r>
          </a:p>
          <a:p>
            <a:pPr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8997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DD13B-FF40-4AF6-B4D8-D4864B25A8E6}" type="slidenum">
              <a:rPr lang="bg-BG" altLang="bg-BG" smtClean="0"/>
              <a:pPr eaLnBrk="1" hangingPunct="1"/>
              <a:t>14</a:t>
            </a:fld>
            <a:endParaRPr lang="bg-BG" altLang="bg-BG" smtClean="0"/>
          </a:p>
        </p:txBody>
      </p:sp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Фактори, свързани с пациента</a:t>
            </a:r>
          </a:p>
        </p:txBody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Възраст</a:t>
            </a:r>
          </a:p>
          <a:p>
            <a:pPr eaLnBrk="1" hangingPunct="1"/>
            <a:r>
              <a:rPr lang="bg-BG" altLang="bg-BG" dirty="0" smtClean="0"/>
              <a:t>Пол - двукратно по-висок при мъжете</a:t>
            </a:r>
          </a:p>
          <a:p>
            <a:pPr eaLnBrk="1" hangingPunct="1"/>
            <a:r>
              <a:rPr lang="bg-BG" altLang="bg-BG" dirty="0" smtClean="0"/>
              <a:t>Размери - ръст, тегло</a:t>
            </a:r>
          </a:p>
          <a:p>
            <a:pPr eaLnBrk="1" hangingPunct="1"/>
            <a:r>
              <a:rPr lang="bg-BG" altLang="bg-BG" dirty="0" smtClean="0"/>
              <a:t>Локализация на травмата</a:t>
            </a:r>
          </a:p>
          <a:p>
            <a:pPr eaLnBrk="1" hangingPunct="1"/>
            <a:r>
              <a:rPr lang="bg-BG" altLang="bg-BG" dirty="0" smtClean="0"/>
              <a:t>Съпътстващи заболявания</a:t>
            </a:r>
          </a:p>
          <a:p>
            <a:pPr algn="just" eaLnBrk="1" hangingPunct="1"/>
            <a:r>
              <a:rPr lang="bg-BG" altLang="bg-BG" dirty="0" smtClean="0"/>
              <a:t>Своевременност и ефективност на приложеното лечение</a:t>
            </a:r>
            <a:r>
              <a:rPr lang="en-US" altLang="bg-BG" dirty="0" smtClean="0"/>
              <a:t>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5136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D760F9-EE69-435F-8545-1C21B5DB4CF7}" type="slidenum">
              <a:rPr lang="bg-BG" altLang="bg-BG" smtClean="0"/>
              <a:pPr eaLnBrk="1" hangingPunct="1"/>
              <a:t>15</a:t>
            </a:fld>
            <a:endParaRPr lang="bg-BG" altLang="bg-BG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Някои особености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7"/>
            <a:ext cx="8000628" cy="3898305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Ефект на сумиране на лезиите - всяка лезия поотделно не би довела до същото състояние</a:t>
            </a:r>
            <a:r>
              <a:rPr lang="en-US" altLang="bg-BG" dirty="0" smtClean="0"/>
              <a:t>.</a:t>
            </a:r>
            <a:endParaRPr lang="bg-BG" altLang="bg-BG" dirty="0" smtClean="0"/>
          </a:p>
          <a:p>
            <a:pPr algn="just" eaLnBrk="1" hangingPunct="1"/>
            <a:r>
              <a:rPr lang="bg-BG" altLang="bg-BG" dirty="0" smtClean="0"/>
              <a:t>Ефект на маскиране - една лезия може да маскира клиничната изява на друга</a:t>
            </a:r>
            <a:r>
              <a:rPr lang="en-US" altLang="bg-BG" dirty="0" smtClean="0"/>
              <a:t>.</a:t>
            </a:r>
            <a:endParaRPr lang="bg-BG" altLang="bg-BG" dirty="0" smtClean="0"/>
          </a:p>
          <a:p>
            <a:pPr algn="just" eaLnBrk="1" hangingPunct="1"/>
            <a:r>
              <a:rPr lang="bg-BG" altLang="bg-BG" dirty="0" smtClean="0"/>
              <a:t>Ефект на усилване на лезиите - хипоксемията от гръдна травма може да повлияе функцията на мозъка</a:t>
            </a:r>
            <a:r>
              <a:rPr lang="en-US" altLang="bg-BG" dirty="0" smtClean="0"/>
              <a:t>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8143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D306F8-FF83-469A-B535-F232E28F0BEC}" type="slidenum">
              <a:rPr lang="bg-BG" altLang="bg-BG" smtClean="0"/>
              <a:pPr eaLnBrk="1" hangingPunct="1"/>
              <a:t>16</a:t>
            </a:fld>
            <a:endParaRPr lang="bg-BG" altLang="bg-BG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Алгоритъм на поведение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208590" cy="453648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Доболнична помощ</a:t>
            </a:r>
          </a:p>
          <a:p>
            <a:pPr eaLnBrk="1" hangingPunct="1"/>
            <a:r>
              <a:rPr lang="bg-BG" altLang="bg-BG" dirty="0" smtClean="0"/>
              <a:t>В Спешно приемно отделение</a:t>
            </a:r>
          </a:p>
          <a:p>
            <a:pPr eaLnBrk="1" hangingPunct="1"/>
            <a:r>
              <a:rPr lang="bg-BG" altLang="bg-BG" dirty="0" smtClean="0"/>
              <a:t>В специализираната клиника</a:t>
            </a:r>
          </a:p>
          <a:p>
            <a:pPr eaLnBrk="1" hangingPunct="1"/>
            <a:r>
              <a:rPr lang="bg-BG" altLang="bg-BG" dirty="0" smtClean="0"/>
              <a:t>В операционния блок</a:t>
            </a:r>
          </a:p>
        </p:txBody>
      </p:sp>
    </p:spTree>
    <p:extLst>
      <p:ext uri="{BB962C8B-B14F-4D97-AF65-F5344CB8AC3E}">
        <p14:creationId xmlns:p14="http://schemas.microsoft.com/office/powerpoint/2010/main" val="37561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DA950-B943-47DB-976C-182736103CB1}" type="slidenum">
              <a:rPr lang="bg-BG" altLang="bg-BG" smtClean="0"/>
              <a:pPr eaLnBrk="1" hangingPunct="1"/>
              <a:t>17</a:t>
            </a:fld>
            <a:endParaRPr lang="bg-BG" altLang="bg-BG" smtClean="0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Насочване към зала за травматични пациенти в критично състояние.</a:t>
            </a:r>
          </a:p>
          <a:p>
            <a:pPr eaLnBrk="1" hangingPunct="1"/>
            <a:r>
              <a:rPr lang="bg-BG" altLang="bg-BG" dirty="0" smtClean="0"/>
              <a:t>Насочване към операционния блок.</a:t>
            </a:r>
          </a:p>
        </p:txBody>
      </p:sp>
    </p:spTree>
    <p:extLst>
      <p:ext uri="{BB962C8B-B14F-4D97-AF65-F5344CB8AC3E}">
        <p14:creationId xmlns:p14="http://schemas.microsoft.com/office/powerpoint/2010/main" val="4758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AD8DF-93FD-40FA-9317-2315204BAD53}" type="slidenum">
              <a:rPr lang="bg-BG" altLang="bg-BG" smtClean="0"/>
              <a:pPr eaLnBrk="1" hangingPunct="1"/>
              <a:t>18</a:t>
            </a:fld>
            <a:endParaRPr lang="bg-BG" altLang="bg-BG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460432" cy="41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Екипен принцип на работа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Екипът включва: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 smtClean="0"/>
              <a:t>Анестезиолог-интензивист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 smtClean="0"/>
              <a:t>Хирург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 smtClean="0"/>
              <a:t>Травматолог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 smtClean="0"/>
              <a:t>Специалист по образна диагностика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 smtClean="0"/>
              <a:t>Друг медицински персонал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 smtClean="0"/>
              <a:t>Задължително </a:t>
            </a:r>
            <a:r>
              <a:rPr lang="en-US" altLang="bg-BG" dirty="0" smtClean="0"/>
              <a:t>e </a:t>
            </a:r>
            <a:r>
              <a:rPr lang="bg-BG" altLang="bg-BG" dirty="0" smtClean="0"/>
              <a:t>да има шеф</a:t>
            </a:r>
            <a:r>
              <a:rPr lang="en-US" altLang="bg-BG" dirty="0" smtClean="0"/>
              <a:t> </a:t>
            </a:r>
            <a:r>
              <a:rPr lang="bg-BG" altLang="bg-BG" dirty="0" smtClean="0"/>
              <a:t>на екипа</a:t>
            </a:r>
            <a:r>
              <a:rPr lang="en-US" altLang="bg-BG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42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0EE72C-DB64-4388-AE97-3F1B9527B6E1}" type="slidenum">
              <a:rPr lang="bg-BG" altLang="bg-BG" smtClean="0"/>
              <a:pPr eaLnBrk="1" hangingPunct="1"/>
              <a:t>19</a:t>
            </a:fld>
            <a:endParaRPr lang="bg-BG" altLang="bg-BG" smtClean="0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7705725" cy="508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848228" cy="4090392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Да се известят предварително за инцидента:</a:t>
            </a:r>
          </a:p>
          <a:p>
            <a:pPr lvl="1" eaLnBrk="1" hangingPunct="1"/>
            <a:r>
              <a:rPr lang="bg-BG" altLang="bg-BG" dirty="0" smtClean="0"/>
              <a:t>Кръвна банка</a:t>
            </a:r>
          </a:p>
          <a:p>
            <a:pPr lvl="1" eaLnBrk="1" hangingPunct="1"/>
            <a:r>
              <a:rPr lang="bg-BG" altLang="bg-BG" dirty="0" smtClean="0"/>
              <a:t>Отделение по образна диагностика</a:t>
            </a:r>
          </a:p>
          <a:p>
            <a:pPr lvl="1" eaLnBrk="1" hangingPunct="1"/>
            <a:r>
              <a:rPr lang="bg-BG" altLang="bg-BG" dirty="0" smtClean="0"/>
              <a:t>Лаборатория</a:t>
            </a:r>
          </a:p>
          <a:p>
            <a:pPr lvl="1" eaLnBrk="1" hangingPunct="1"/>
            <a:r>
              <a:rPr lang="bg-BG" altLang="bg-BG" dirty="0" smtClean="0"/>
              <a:t>Операционна зала</a:t>
            </a:r>
          </a:p>
          <a:p>
            <a:pPr lvl="1"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070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0D5659-472B-48F2-B66B-4B8FA6DA8B47}" type="slidenum">
              <a:rPr lang="bg-BG" altLang="bg-BG" smtClean="0"/>
              <a:pPr eaLnBrk="1" hangingPunct="1"/>
              <a:t>2</a:t>
            </a:fld>
            <a:endParaRPr lang="bg-BG" altLang="bg-BG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Определения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064054" cy="411480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Закрита травма:</a:t>
            </a:r>
          </a:p>
          <a:p>
            <a:pPr lvl="1" algn="just" eaLnBrk="1" hangingPunct="1"/>
            <a:r>
              <a:rPr lang="bg-BG" altLang="bg-BG" dirty="0" smtClean="0"/>
              <a:t>Непроникваща травма, която може да доведе до размачкване, разкъсване, ампутиране или </a:t>
            </a:r>
            <a:r>
              <a:rPr lang="bg-BG" altLang="bg-BG" dirty="0" smtClean="0"/>
              <a:t>асфиксия на тъкани и органи</a:t>
            </a:r>
            <a:r>
              <a:rPr lang="en-US" altLang="bg-BG" dirty="0" smtClean="0"/>
              <a:t>.</a:t>
            </a:r>
            <a:endParaRPr lang="bg-BG" altLang="bg-BG" dirty="0" smtClean="0"/>
          </a:p>
          <a:p>
            <a:pPr eaLnBrk="1" hangingPunct="1"/>
            <a:r>
              <a:rPr lang="bg-BG" altLang="bg-BG" dirty="0" smtClean="0"/>
              <a:t>Проникваща травма:</a:t>
            </a:r>
          </a:p>
          <a:p>
            <a:pPr lvl="1" algn="just" eaLnBrk="1" hangingPunct="1"/>
            <a:r>
              <a:rPr lang="bg-BG" altLang="bg-BG" dirty="0" smtClean="0"/>
              <a:t>Налице е проникване в тялото от проектил или остър предмет</a:t>
            </a:r>
            <a:r>
              <a:rPr lang="en-US" altLang="bg-BG" dirty="0" smtClean="0"/>
              <a:t>.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2447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BE13AA-A1E0-43F2-BCB8-7537D9205620}" type="slidenum">
              <a:rPr lang="bg-BG" altLang="bg-BG" smtClean="0"/>
              <a:pPr eaLnBrk="1" hangingPunct="1"/>
              <a:t>20</a:t>
            </a:fld>
            <a:endParaRPr lang="bg-BG" altLang="bg-BG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Подготовка на мястото за действие:</a:t>
            </a:r>
          </a:p>
          <a:p>
            <a:pPr lvl="1" eaLnBrk="1" hangingPunct="1"/>
            <a:r>
              <a:rPr lang="bg-BG" altLang="bg-BG" dirty="0" smtClean="0"/>
              <a:t>Системи за мониторинг</a:t>
            </a:r>
          </a:p>
          <a:p>
            <a:pPr lvl="1" eaLnBrk="1" hangingPunct="1"/>
            <a:r>
              <a:rPr lang="bg-BG" altLang="bg-BG" dirty="0" smtClean="0"/>
              <a:t>Инфузии и медикаменти</a:t>
            </a:r>
          </a:p>
          <a:p>
            <a:pPr lvl="1" eaLnBrk="1" hangingPunct="1"/>
            <a:r>
              <a:rPr lang="bg-BG" altLang="bg-BG" dirty="0" smtClean="0"/>
              <a:t>Консумативи за манипулации</a:t>
            </a:r>
          </a:p>
        </p:txBody>
      </p:sp>
    </p:spTree>
    <p:extLst>
      <p:ext uri="{BB962C8B-B14F-4D97-AF65-F5344CB8AC3E}">
        <p14:creationId xmlns:p14="http://schemas.microsoft.com/office/powerpoint/2010/main" val="31243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24B74-6110-455A-BCE5-81C2370DFCAB}" type="slidenum">
              <a:rPr lang="bg-BG" altLang="bg-BG" smtClean="0"/>
              <a:pPr eaLnBrk="1" hangingPunct="1"/>
              <a:t>21</a:t>
            </a:fld>
            <a:endParaRPr lang="bg-BG" altLang="bg-BG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Диагноза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smtClean="0"/>
              <a:t>A - Оценка на A, B, C през определени интервали</a:t>
            </a:r>
            <a:endParaRPr lang="en-US" altLang="bg-BG" smtClean="0"/>
          </a:p>
          <a:p>
            <a:pPr eaLnBrk="1" hangingPunct="1"/>
            <a:r>
              <a:rPr lang="en-US" altLang="bg-BG" smtClean="0"/>
              <a:t>B - Bleeding control</a:t>
            </a:r>
          </a:p>
          <a:p>
            <a:pPr algn="just" eaLnBrk="1" hangingPunct="1"/>
            <a:r>
              <a:rPr lang="en-US" altLang="bg-BG" smtClean="0"/>
              <a:t>C - Cervical spine and Chest Rő</a:t>
            </a:r>
          </a:p>
          <a:p>
            <a:pPr algn="just" eaLnBrk="1" hangingPunct="1"/>
            <a:r>
              <a:rPr lang="en-US" altLang="bg-BG" smtClean="0"/>
              <a:t>D - </a:t>
            </a:r>
            <a:r>
              <a:rPr lang="bg-BG" altLang="bg-BG" smtClean="0"/>
              <a:t>Диагноза на животозастрашаващите спешни състояния</a:t>
            </a:r>
          </a:p>
          <a:p>
            <a:pPr eaLnBrk="1" hangingPunct="1"/>
            <a:r>
              <a:rPr lang="en-US" altLang="bg-BG" smtClean="0"/>
              <a:t>E - Emergency surgical procedures</a:t>
            </a:r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059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22F2D9-0086-463A-9D71-EF852ED98043}" type="slidenum">
              <a:rPr lang="bg-BG" altLang="bg-BG" smtClean="0"/>
              <a:pPr eaLnBrk="1" hangingPunct="1"/>
              <a:t>22</a:t>
            </a:fld>
            <a:endParaRPr lang="bg-BG" altLang="bg-BG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Алгоритъм на поведение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в Спешно приемно отделение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ЦНС:</a:t>
            </a:r>
          </a:p>
          <a:p>
            <a:pPr lvl="1" eaLnBrk="1" hangingPunct="1"/>
            <a:r>
              <a:rPr lang="bg-BG" altLang="bg-BG" dirty="0" smtClean="0"/>
              <a:t>Оценка по </a:t>
            </a:r>
            <a:r>
              <a:rPr lang="en-US" altLang="bg-BG" dirty="0" smtClean="0"/>
              <a:t>GCS</a:t>
            </a:r>
          </a:p>
          <a:p>
            <a:pPr lvl="1" eaLnBrk="1" hangingPunct="1"/>
            <a:r>
              <a:rPr lang="bg-BG" altLang="bg-BG" dirty="0" smtClean="0"/>
              <a:t>Зеници</a:t>
            </a:r>
          </a:p>
          <a:p>
            <a:pPr eaLnBrk="1" hangingPunct="1"/>
            <a:r>
              <a:rPr lang="bg-BG" altLang="bg-BG" dirty="0" smtClean="0"/>
              <a:t>Премахнете дрехите!</a:t>
            </a:r>
          </a:p>
          <a:p>
            <a:pPr eaLnBrk="1" hangingPunct="1"/>
            <a:r>
              <a:rPr lang="bg-BG" altLang="bg-BG" dirty="0" smtClean="0"/>
              <a:t>Внимавайте за хипотермия!</a:t>
            </a:r>
          </a:p>
        </p:txBody>
      </p:sp>
    </p:spTree>
    <p:extLst>
      <p:ext uri="{BB962C8B-B14F-4D97-AF65-F5344CB8AC3E}">
        <p14:creationId xmlns:p14="http://schemas.microsoft.com/office/powerpoint/2010/main" val="2102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484D5D-C4C5-431D-8ED5-2CA07CA8077D}" type="slidenum">
              <a:rPr lang="bg-BG" altLang="bg-BG" smtClean="0"/>
              <a:pPr eaLnBrk="1" hangingPunct="1"/>
              <a:t>23</a:t>
            </a:fld>
            <a:endParaRPr lang="bg-BG" altLang="bg-BG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Алгоритъм на поведение</a:t>
            </a:r>
            <a:br>
              <a:rPr lang="bg-BG" dirty="0" smtClean="0"/>
            </a:br>
            <a:r>
              <a:rPr lang="bg-BG" dirty="0" smtClean="0"/>
              <a:t>в Спешно приемно отделение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136582" cy="4536480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Осигурена ли е проходимост на дихателните пътища, при внимателен контрол на подвижността на шийните структури?</a:t>
            </a:r>
          </a:p>
        </p:txBody>
      </p:sp>
    </p:spTree>
    <p:extLst>
      <p:ext uri="{BB962C8B-B14F-4D97-AF65-F5344CB8AC3E}">
        <p14:creationId xmlns:p14="http://schemas.microsoft.com/office/powerpoint/2010/main" val="38343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D064B6-4B5F-417E-942B-A2B1D129E053}" type="slidenum">
              <a:rPr lang="bg-BG" altLang="bg-BG" smtClean="0"/>
              <a:pPr eaLnBrk="1" hangingPunct="1"/>
              <a:t>24</a:t>
            </a:fld>
            <a:endParaRPr lang="bg-BG" altLang="bg-BG" smtClean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Алгоритъм на поведение</a:t>
            </a:r>
            <a:br>
              <a:rPr lang="bg-BG" dirty="0" smtClean="0"/>
            </a:br>
            <a:r>
              <a:rPr lang="bg-BG" dirty="0" smtClean="0"/>
              <a:t>в Спешно приемно отделение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algn="just" eaLnBrk="1" hangingPunct="1"/>
            <a:r>
              <a:rPr lang="bg-BG" altLang="bg-BG" smtClean="0"/>
              <a:t>Огледайте за белези на:</a:t>
            </a:r>
          </a:p>
          <a:p>
            <a:pPr lvl="1" eaLnBrk="1" hangingPunct="1"/>
            <a:r>
              <a:rPr lang="bg-BG" altLang="bg-BG" smtClean="0"/>
              <a:t>Диспнея и цианоза</a:t>
            </a:r>
          </a:p>
          <a:p>
            <a:pPr lvl="1" eaLnBrk="1" hangingPunct="1"/>
            <a:r>
              <a:rPr lang="bg-BG" altLang="bg-BG" smtClean="0"/>
              <a:t>Подкожен емфизем</a:t>
            </a:r>
          </a:p>
          <a:p>
            <a:pPr lvl="1" eaLnBrk="1" hangingPunct="1"/>
            <a:r>
              <a:rPr lang="bg-BG" altLang="bg-BG" smtClean="0"/>
              <a:t>Хипоксия</a:t>
            </a:r>
          </a:p>
          <a:p>
            <a:pPr lvl="1" eaLnBrk="1" hangingPunct="1"/>
            <a:r>
              <a:rPr lang="bg-BG" altLang="bg-BG" smtClean="0"/>
              <a:t>Висока дихателна работа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19488"/>
            <a:ext cx="2951163" cy="2212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75AC11-D42B-4307-860D-23CA8D4F1DE5}" type="slidenum">
              <a:rPr lang="bg-BG" altLang="bg-BG" smtClean="0"/>
              <a:pPr eaLnBrk="1" hangingPunct="1"/>
              <a:t>25</a:t>
            </a:fld>
            <a:endParaRPr lang="bg-BG" altLang="bg-BG" smtClean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Алгоритъм на поведение</a:t>
            </a:r>
            <a:br>
              <a:rPr lang="bg-BG" dirty="0" smtClean="0"/>
            </a:br>
            <a:r>
              <a:rPr lang="bg-BG" dirty="0" smtClean="0"/>
              <a:t>в Спешно приемно отделение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Огледайте за белези на:</a:t>
            </a:r>
          </a:p>
          <a:p>
            <a:pPr lvl="1" eaLnBrk="1" hangingPunct="1"/>
            <a:r>
              <a:rPr lang="bg-BG" altLang="bg-BG" dirty="0" smtClean="0"/>
              <a:t>Патологични движения на гръдния кош</a:t>
            </a:r>
          </a:p>
          <a:p>
            <a:pPr lvl="1" eaLnBrk="1" hangingPunct="1"/>
            <a:r>
              <a:rPr lang="bg-BG" altLang="bg-BG" dirty="0" smtClean="0"/>
              <a:t>Променена дихателна честота</a:t>
            </a:r>
          </a:p>
          <a:p>
            <a:pPr lvl="1" eaLnBrk="1" hangingPunct="1"/>
            <a:r>
              <a:rPr lang="bg-BG" altLang="bg-BG" dirty="0" smtClean="0"/>
              <a:t>Асиметричност на гръдния кош</a:t>
            </a:r>
          </a:p>
          <a:p>
            <a:pPr lvl="1" eaLnBrk="1" hangingPunct="1"/>
            <a:r>
              <a:rPr lang="bg-BG" altLang="bg-BG" dirty="0" smtClean="0"/>
              <a:t>Външни белези на гръдна травма</a:t>
            </a:r>
          </a:p>
        </p:txBody>
      </p:sp>
    </p:spTree>
    <p:extLst>
      <p:ext uri="{BB962C8B-B14F-4D97-AF65-F5344CB8AC3E}">
        <p14:creationId xmlns:p14="http://schemas.microsoft.com/office/powerpoint/2010/main" val="21274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29557B-E2C2-47C7-89F5-A43004080062}" type="slidenum">
              <a:rPr lang="bg-BG" altLang="bg-BG" smtClean="0"/>
              <a:pPr eaLnBrk="1" hangingPunct="1"/>
              <a:t>26</a:t>
            </a:fld>
            <a:endParaRPr lang="bg-BG" altLang="bg-BG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Дишане</a:t>
            </a:r>
            <a:endParaRPr lang="en-GB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Палпация:</a:t>
            </a:r>
          </a:p>
          <a:p>
            <a:pPr lvl="1" algn="just" eaLnBrk="1" hangingPunct="1"/>
            <a:r>
              <a:rPr lang="bg-BG" altLang="bg-BG" dirty="0" smtClean="0"/>
              <a:t>Болезненост</a:t>
            </a:r>
          </a:p>
          <a:p>
            <a:pPr lvl="1" algn="just" eaLnBrk="1" hangingPunct="1"/>
            <a:r>
              <a:rPr lang="bg-BG" altLang="bg-BG" dirty="0" smtClean="0"/>
              <a:t>Променен гласов фремитус</a:t>
            </a:r>
          </a:p>
          <a:p>
            <a:pPr algn="just" eaLnBrk="1" hangingPunct="1"/>
            <a:r>
              <a:rPr lang="bg-BG" altLang="bg-BG" dirty="0" smtClean="0"/>
              <a:t>Перкусия и внимателна аускултация на гръдния кош:</a:t>
            </a:r>
          </a:p>
          <a:p>
            <a:pPr lvl="1" algn="just" eaLnBrk="1" hangingPunct="1"/>
            <a:r>
              <a:rPr lang="bg-BG" altLang="bg-BG" dirty="0" smtClean="0"/>
              <a:t>Проверете за девиация на трахеята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2284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908878-C2E4-4849-829F-11E4B3979191}" type="slidenum">
              <a:rPr lang="bg-BG" altLang="bg-BG" smtClean="0"/>
              <a:pPr eaLnBrk="1" hangingPunct="1"/>
              <a:t>27</a:t>
            </a:fld>
            <a:endParaRPr lang="bg-BG" altLang="bg-BG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Алгоритъм на поведение</a:t>
            </a:r>
            <a:br>
              <a:rPr lang="bg-BG" dirty="0" smtClean="0"/>
            </a:br>
            <a:r>
              <a:rPr lang="bg-BG" dirty="0" smtClean="0"/>
              <a:t>в  Спешно приемно отделение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algn="just" eaLnBrk="1" hangingPunct="1"/>
            <a:r>
              <a:rPr lang="bg-BG" altLang="bg-BG" smtClean="0"/>
              <a:t>Особено внимание заслужават:</a:t>
            </a:r>
          </a:p>
          <a:p>
            <a:pPr lvl="1" eaLnBrk="1" hangingPunct="1"/>
            <a:r>
              <a:rPr lang="bg-BG" altLang="bg-BG" smtClean="0"/>
              <a:t>Отворен пневмоторакс</a:t>
            </a:r>
          </a:p>
          <a:p>
            <a:pPr lvl="1" algn="just" eaLnBrk="1" hangingPunct="1"/>
            <a:r>
              <a:rPr lang="bg-BG" altLang="bg-BG" smtClean="0"/>
              <a:t>Вентилен пневмоторакс</a:t>
            </a:r>
          </a:p>
          <a:p>
            <a:pPr lvl="1" eaLnBrk="1" hangingPunct="1"/>
            <a:r>
              <a:rPr lang="bg-BG" altLang="bg-BG" smtClean="0"/>
              <a:t>Масивен хемоторакс</a:t>
            </a:r>
          </a:p>
          <a:p>
            <a:pPr lvl="1" eaLnBrk="1" hangingPunct="1"/>
            <a:r>
              <a:rPr lang="bg-BG" altLang="bg-BG" smtClean="0"/>
              <a:t>Гръден капак</a:t>
            </a:r>
          </a:p>
        </p:txBody>
      </p:sp>
    </p:spTree>
    <p:extLst>
      <p:ext uri="{BB962C8B-B14F-4D97-AF65-F5344CB8AC3E}">
        <p14:creationId xmlns:p14="http://schemas.microsoft.com/office/powerpoint/2010/main" val="8780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A7DE46-3551-4E41-B5BC-683304858456}" type="slidenum">
              <a:rPr lang="bg-BG" altLang="bg-BG" smtClean="0"/>
              <a:pPr eaLnBrk="1" hangingPunct="1"/>
              <a:t>28</a:t>
            </a:fld>
            <a:endParaRPr lang="bg-BG" altLang="bg-BG" smtClean="0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200" dirty="0" smtClean="0">
                <a:solidFill>
                  <a:schemeClr val="tx2"/>
                </a:solidFill>
              </a:rPr>
              <a:t>Отворен пневмоторакс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116013" y="1700213"/>
          <a:ext cx="3527425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47" name="Bitmap Image" r:id="rId3" imgW="3952381" imgH="2771429" progId="Paint.Picture">
                  <p:embed/>
                </p:oleObj>
              </mc:Choice>
              <mc:Fallback>
                <p:oleObj name="Bitmap Image" r:id="rId3" imgW="3952381" imgH="27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00213"/>
                        <a:ext cx="3527425" cy="2089150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3095625" cy="2305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00213"/>
            <a:ext cx="3095625" cy="2089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3527425" cy="2305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7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A56C39-EF6E-42A0-AA4F-8199578CC39F}" type="slidenum">
              <a:rPr lang="bg-BG" altLang="bg-BG" smtClean="0"/>
              <a:pPr eaLnBrk="1" hangingPunct="1"/>
              <a:t>29</a:t>
            </a:fld>
            <a:endParaRPr lang="bg-BG" altLang="bg-BG" smtClean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3200" dirty="0" smtClean="0">
                <a:solidFill>
                  <a:schemeClr val="tx2"/>
                </a:solidFill>
              </a:rPr>
              <a:t>Вентилен пневмоторакс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971550" y="1628775"/>
          <a:ext cx="4032250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1" name="Bitmap Image" r:id="rId3" imgW="3877216" imgH="2819794" progId="Paint.Picture">
                  <p:embed/>
                </p:oleObj>
              </mc:Choice>
              <mc:Fallback>
                <p:oleObj name="Bitmap Image" r:id="rId3" imgW="3877216" imgH="281979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4032250" cy="2232025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25923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A3D958-860D-4CC8-B58C-3392C760255B}" type="slidenum">
              <a:rPr lang="bg-BG" altLang="bg-BG" smtClean="0"/>
              <a:pPr eaLnBrk="1" hangingPunct="1"/>
              <a:t>3</a:t>
            </a:fld>
            <a:endParaRPr lang="bg-BG" altLang="bg-BG" smtClean="0"/>
          </a:p>
        </p:txBody>
      </p:sp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Травма на дългите кости</a:t>
            </a:r>
          </a:p>
        </p:txBody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Налице е счупване или разместване на една от следните кости:</a:t>
            </a:r>
          </a:p>
          <a:p>
            <a:pPr lvl="1" eaLnBrk="1" hangingPunct="1"/>
            <a:r>
              <a:rPr lang="bg-BG" altLang="bg-BG" dirty="0" smtClean="0"/>
              <a:t>Бедро, подбедрица, глезен</a:t>
            </a:r>
          </a:p>
          <a:p>
            <a:pPr lvl="1" eaLnBrk="1" hangingPunct="1"/>
            <a:r>
              <a:rPr lang="bg-BG" altLang="bg-BG" dirty="0" smtClean="0"/>
              <a:t>Кост на мишница или предмишница</a:t>
            </a:r>
            <a:endParaRPr lang="en-US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64545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9844EB-080C-4DEB-B94D-8C0029D3ECA0}" type="slidenum">
              <a:rPr lang="bg-BG" altLang="bg-BG" smtClean="0"/>
              <a:pPr eaLnBrk="1" hangingPunct="1"/>
              <a:t>30</a:t>
            </a:fld>
            <a:endParaRPr lang="bg-BG" altLang="bg-BG" smtClean="0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Пневмоторакс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700808"/>
            <a:ext cx="7488832" cy="4166592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Соматичен статус - в зависмост от вида и големината на пневмоторакса</a:t>
            </a:r>
          </a:p>
          <a:p>
            <a:pPr eaLnBrk="1" hangingPunct="1"/>
            <a:r>
              <a:rPr lang="bg-BG" altLang="bg-BG" dirty="0" smtClean="0"/>
              <a:t>Образна диагностика:</a:t>
            </a:r>
          </a:p>
          <a:p>
            <a:pPr lvl="1" eaLnBrk="1" hangingPunct="1"/>
            <a:r>
              <a:rPr lang="bg-BG" altLang="bg-BG" dirty="0" smtClean="0"/>
              <a:t>Рентгенографско изследване</a:t>
            </a:r>
          </a:p>
          <a:p>
            <a:pPr lvl="1" eaLnBrk="1" hangingPunct="1"/>
            <a:r>
              <a:rPr lang="bg-BG" altLang="bg-BG" dirty="0" smtClean="0"/>
              <a:t>Ехографско изследване</a:t>
            </a:r>
          </a:p>
          <a:p>
            <a:pPr lvl="1" eaLnBrk="1" hangingPunct="1"/>
            <a:r>
              <a:rPr lang="bg-BG" altLang="bg-BG" dirty="0" smtClean="0"/>
              <a:t>Видео-асистирана торакоскопия</a:t>
            </a:r>
          </a:p>
        </p:txBody>
      </p:sp>
    </p:spTree>
    <p:extLst>
      <p:ext uri="{BB962C8B-B14F-4D97-AF65-F5344CB8AC3E}">
        <p14:creationId xmlns:p14="http://schemas.microsoft.com/office/powerpoint/2010/main" val="39356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C5F694-C881-4F6B-BFD2-4C149EB4AE6E}" type="slidenum">
              <a:rPr lang="bg-BG" altLang="bg-BG" smtClean="0"/>
              <a:pPr eaLnBrk="1" hangingPunct="1"/>
              <a:t>31</a:t>
            </a:fld>
            <a:endParaRPr lang="bg-BG" altLang="bg-BG" smtClean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Поведение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921253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Отворен - превръщаме го в затворен</a:t>
            </a:r>
          </a:p>
          <a:p>
            <a:pPr eaLnBrk="1" hangingPunct="1"/>
            <a:r>
              <a:rPr lang="bg-BG" altLang="bg-BG" dirty="0" smtClean="0"/>
              <a:t>Вентилен - превръщаме го в отворен</a:t>
            </a:r>
          </a:p>
          <a:p>
            <a:pPr algn="just" eaLnBrk="1" hangingPunct="1"/>
            <a:r>
              <a:rPr lang="bg-BG" altLang="bg-BG" dirty="0" smtClean="0"/>
              <a:t>Торакоцентеза – прави се във </a:t>
            </a:r>
            <a:r>
              <a:rPr lang="en-US" altLang="bg-BG" dirty="0" smtClean="0"/>
              <a:t>II </a:t>
            </a:r>
            <a:r>
              <a:rPr lang="bg-BG" altLang="bg-BG" dirty="0" smtClean="0"/>
              <a:t>междуребрие по медиоклавикуларната линия, по горния ръб на реброто.</a:t>
            </a:r>
          </a:p>
        </p:txBody>
      </p:sp>
    </p:spTree>
    <p:extLst>
      <p:ext uri="{BB962C8B-B14F-4D97-AF65-F5344CB8AC3E}">
        <p14:creationId xmlns:p14="http://schemas.microsoft.com/office/powerpoint/2010/main" val="2892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DBBE6-879F-418F-9BEB-94721019992B}" type="slidenum">
              <a:rPr lang="bg-BG" altLang="bg-BG" smtClean="0"/>
              <a:pPr eaLnBrk="1" hangingPunct="1"/>
              <a:t>32</a:t>
            </a:fld>
            <a:endParaRPr lang="bg-BG" altLang="bg-BG" smtClean="0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Торакоцентеза</a:t>
            </a:r>
            <a:br>
              <a:rPr lang="bg-BG" dirty="0" smtClean="0"/>
            </a:br>
            <a:r>
              <a:rPr lang="bg-BG" dirty="0" smtClean="0"/>
              <a:t>при пневмоторакс</a:t>
            </a:r>
          </a:p>
        </p:txBody>
      </p:sp>
      <p:pic>
        <p:nvPicPr>
          <p:cNvPr id="45063" name="Picture 7" descr="http://www.scancrit.com/wp-content/uploads/2011/09/NeedleThoracentes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3639" r="3026" b="5237"/>
          <a:stretch/>
        </p:blipFill>
        <p:spPr bwMode="auto">
          <a:xfrm>
            <a:off x="635000" y="1435100"/>
            <a:ext cx="2999375" cy="23539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5" name="Picture 9" descr="tactical-paramedic-needles-the-ch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9"/>
          <a:stretch/>
        </p:blipFill>
        <p:spPr bwMode="auto">
          <a:xfrm>
            <a:off x="4211836" y="2578906"/>
            <a:ext cx="4048125" cy="3319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0A22DD-08A4-4C92-B211-C7014CBC54E6}" type="slidenum">
              <a:rPr lang="bg-BG" altLang="bg-BG" smtClean="0"/>
              <a:pPr eaLnBrk="1" hangingPunct="1"/>
              <a:t>33</a:t>
            </a:fld>
            <a:endParaRPr lang="bg-BG" altLang="bg-BG" smtClean="0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Хемоторакс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460432" cy="423860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Соматичен статус – в зависимост от големината на хемоторакса</a:t>
            </a:r>
          </a:p>
          <a:p>
            <a:pPr eaLnBrk="1" hangingPunct="1"/>
            <a:r>
              <a:rPr lang="bg-BG" altLang="bg-BG" dirty="0" smtClean="0"/>
              <a:t>Образна диагностика</a:t>
            </a:r>
          </a:p>
          <a:p>
            <a:pPr eaLnBrk="1" hangingPunct="1"/>
            <a:r>
              <a:rPr lang="bg-BG" altLang="bg-BG" dirty="0" smtClean="0"/>
              <a:t>Плеврална пункция</a:t>
            </a:r>
          </a:p>
          <a:p>
            <a:pPr eaLnBrk="1" hangingPunct="1"/>
            <a:r>
              <a:rPr lang="bg-BG" altLang="bg-BG" dirty="0" smtClean="0"/>
              <a:t>Поведение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652963"/>
            <a:ext cx="2232025" cy="1646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2651125" cy="25923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3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2E6B87-2ADA-44FA-9C46-226390A786A0}" type="slidenum">
              <a:rPr lang="bg-BG" altLang="bg-BG" smtClean="0"/>
              <a:pPr eaLnBrk="1" hangingPunct="1"/>
              <a:t>34</a:t>
            </a:fld>
            <a:endParaRPr lang="bg-BG" altLang="bg-BG" smtClean="0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Торакоцентеза</a:t>
            </a:r>
            <a:endParaRPr lang="en-GB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Осъществява се винаги в 4-5 междуребрие по средна аксиларна линия.</a:t>
            </a:r>
          </a:p>
          <a:p>
            <a:pPr algn="just" eaLnBrk="1" hangingPunct="1"/>
            <a:r>
              <a:rPr lang="bg-BG" altLang="bg-BG" dirty="0" smtClean="0"/>
              <a:t>Локална аналгезия с </a:t>
            </a:r>
            <a:r>
              <a:rPr lang="en-US" altLang="bg-BG" dirty="0" err="1" smtClean="0"/>
              <a:t>Lidocain</a:t>
            </a:r>
            <a:r>
              <a:rPr lang="bg-BG" altLang="bg-BG" dirty="0" smtClean="0"/>
              <a:t> 0.5-1% по долния ръб на реброто.</a:t>
            </a:r>
          </a:p>
          <a:p>
            <a:pPr algn="just" eaLnBrk="1" hangingPunct="1"/>
            <a:r>
              <a:rPr lang="bg-BG" altLang="bg-BG" dirty="0" smtClean="0"/>
              <a:t>Прави се винаги по горния ръб на реброто.</a:t>
            </a:r>
            <a:endParaRPr lang="en-GB" altLang="bg-BG" dirty="0" smtClean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437063"/>
            <a:ext cx="2016125" cy="151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437063"/>
            <a:ext cx="2016125" cy="1512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678803-8D31-451E-83B9-05D23A0C464B}" type="slidenum">
              <a:rPr lang="bg-BG" altLang="bg-BG" smtClean="0"/>
              <a:pPr eaLnBrk="1" hangingPunct="1"/>
              <a:t>35</a:t>
            </a:fld>
            <a:endParaRPr lang="bg-BG" altLang="bg-BG" smtClean="0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Торакоцентеза</a:t>
            </a:r>
            <a:endParaRPr lang="en-GB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Дисекция на тъпо и дигитална ревизия.</a:t>
            </a:r>
            <a:endParaRPr lang="bg-BG" altLang="bg-BG" dirty="0"/>
          </a:p>
          <a:p>
            <a:pPr algn="just" eaLnBrk="1" hangingPunct="1"/>
            <a:r>
              <a:rPr lang="bg-BG" altLang="bg-BG" dirty="0" smtClean="0"/>
              <a:t>Поставяне на широк дрен с посока нагоре и назад.</a:t>
            </a:r>
          </a:p>
          <a:p>
            <a:pPr algn="just" eaLnBrk="1" hangingPunct="1"/>
            <a:r>
              <a:rPr lang="bg-BG" altLang="bg-BG" dirty="0" smtClean="0"/>
              <a:t>Херметизация.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560763"/>
            <a:ext cx="3089275" cy="2316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549650"/>
            <a:ext cx="3101975" cy="2328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4456F-13F5-43CB-B492-95B6C2300514}" type="slidenum">
              <a:rPr lang="bg-BG" altLang="bg-BG" smtClean="0"/>
              <a:pPr eaLnBrk="1" hangingPunct="1"/>
              <a:t>36</a:t>
            </a:fld>
            <a:endParaRPr lang="bg-BG" altLang="bg-BG" smtClean="0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Торакоцентеза</a:t>
            </a:r>
            <a:endParaRPr lang="en-GB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Поставяне на осигурителен шев.</a:t>
            </a:r>
          </a:p>
          <a:p>
            <a:pPr algn="just" eaLnBrk="1" hangingPunct="1"/>
            <a:r>
              <a:rPr lang="bg-BG" altLang="bg-BG" dirty="0" smtClean="0"/>
              <a:t>Включване на колекторна аспирационна система под вода.</a:t>
            </a:r>
            <a:endParaRPr lang="en-GB" altLang="bg-BG" dirty="0" smtClean="0"/>
          </a:p>
        </p:txBody>
      </p:sp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9025"/>
            <a:ext cx="3019425" cy="2263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625850"/>
            <a:ext cx="2921000" cy="2192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CFCAE9-BD63-41FD-AC73-8C364C1135A4}" type="slidenum">
              <a:rPr lang="bg-BG" altLang="bg-BG" smtClean="0"/>
              <a:pPr eaLnBrk="1" hangingPunct="1"/>
              <a:t>37</a:t>
            </a:fld>
            <a:endParaRPr lang="bg-BG" altLang="bg-BG" smtClean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Торакотомия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При налична кръвозагуба повече от 1500 </a:t>
            </a:r>
            <a:r>
              <a:rPr lang="en-US" altLang="bg-BG" dirty="0" smtClean="0"/>
              <a:t>ml</a:t>
            </a:r>
            <a:r>
              <a:rPr lang="bg-BG" altLang="bg-BG" dirty="0" smtClean="0"/>
              <a:t>.</a:t>
            </a:r>
            <a:endParaRPr lang="en-US" altLang="bg-BG" dirty="0" smtClean="0"/>
          </a:p>
          <a:p>
            <a:pPr algn="just" eaLnBrk="1" hangingPunct="1"/>
            <a:r>
              <a:rPr lang="bg-BG" altLang="bg-BG" dirty="0" smtClean="0"/>
              <a:t>При продължаващо кървене над 200 </a:t>
            </a:r>
            <a:r>
              <a:rPr lang="en-US" altLang="bg-BG" dirty="0" smtClean="0"/>
              <a:t>ml</a:t>
            </a:r>
            <a:r>
              <a:rPr lang="bg-BG" altLang="bg-BG" dirty="0" smtClean="0"/>
              <a:t>/</a:t>
            </a:r>
            <a:r>
              <a:rPr lang="en-US" altLang="bg-BG" dirty="0" smtClean="0"/>
              <a:t>h </a:t>
            </a:r>
            <a:r>
              <a:rPr lang="bg-BG" altLang="bg-BG" dirty="0" smtClean="0"/>
              <a:t>за повече от 3-4</a:t>
            </a:r>
            <a:r>
              <a:rPr lang="en-US" altLang="bg-BG" dirty="0" smtClean="0"/>
              <a:t> </a:t>
            </a:r>
            <a:r>
              <a:rPr lang="bg-BG" altLang="bg-BG" dirty="0" smtClean="0"/>
              <a:t>часа, въпреки направената торакоцентеза.</a:t>
            </a:r>
          </a:p>
          <a:p>
            <a:pPr algn="just" eaLnBrk="1" hangingPunct="1"/>
            <a:r>
              <a:rPr lang="bg-BG" altLang="bg-BG" dirty="0" smtClean="0"/>
              <a:t>При налична застрашаваща симптоматика от страна на жизненоважните органи и системи.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05" y="4005064"/>
            <a:ext cx="3670156" cy="20188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A429BB-D588-484A-BE15-07E9CCA7C578}" type="slidenum">
              <a:rPr lang="bg-BG" altLang="bg-BG" smtClean="0"/>
              <a:pPr eaLnBrk="1" hangingPunct="1"/>
              <a:t>38</a:t>
            </a:fld>
            <a:endParaRPr lang="bg-BG" altLang="bg-BG" smtClean="0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7571184" cy="1143000"/>
          </a:xfrm>
          <a:noFill/>
          <a:ln>
            <a:noFill/>
          </a:ln>
          <a:effectLst>
            <a:outerShdw dist="28398" dir="69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sz="3200" dirty="0">
                <a:solidFill>
                  <a:schemeClr val="tx2"/>
                </a:solidFill>
              </a:rPr>
              <a:t>Гръден капак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6013" y="1557338"/>
          <a:ext cx="1835150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4" name="Bitmap Image" r:id="rId4" imgW="1800476" imgH="2048161" progId="Paint.Picture">
                  <p:embed/>
                </p:oleObj>
              </mc:Choice>
              <mc:Fallback>
                <p:oleObj name="Bitmap Image" r:id="rId4" imgW="1800476" imgH="204816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1835150" cy="2087562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16013" y="3789363"/>
          <a:ext cx="1824037" cy="208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5" name="Bitmap Image" r:id="rId6" imgW="1781424" imgH="2038095" progId="Paint.Picture">
                  <p:embed/>
                </p:oleObj>
              </mc:Choice>
              <mc:Fallback>
                <p:oleObj name="Bitmap Image" r:id="rId6" imgW="1781424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1824037" cy="2087562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2808287" cy="19351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2881312" cy="2162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624BE5-956A-4666-91F7-6EF5B58CA881}" type="slidenum">
              <a:rPr lang="bg-BG" altLang="bg-BG" smtClean="0"/>
              <a:pPr eaLnBrk="1" hangingPunct="1"/>
              <a:t>39</a:t>
            </a:fld>
            <a:endParaRPr lang="bg-BG" altLang="bg-BG" smtClean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>
            <a:outerShdw dist="28398" dir="69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sz="3200">
                <a:solidFill>
                  <a:schemeClr val="tx2"/>
                </a:solidFill>
              </a:rPr>
              <a:t>Гръден капак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900113" y="1412875"/>
          <a:ext cx="338455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19" name="Bitmap Image" r:id="rId4" imgW="5229955" imgH="2828571" progId="Paint.Picture">
                  <p:embed/>
                </p:oleObj>
              </mc:Choice>
              <mc:Fallback>
                <p:oleObj name="Bitmap Image" r:id="rId4" imgW="5229955" imgH="2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3384550" cy="2060575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13100"/>
            <a:ext cx="3305175" cy="2479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19DCAF-321A-4C04-B94A-6969082D95FB}" type="slidenum">
              <a:rPr lang="bg-BG" altLang="bg-BG" smtClean="0"/>
              <a:pPr eaLnBrk="1" hangingPunct="1"/>
              <a:t>4</a:t>
            </a:fld>
            <a:endParaRPr lang="bg-BG" altLang="bg-BG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Голяма травма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80920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Включв</a:t>
            </a:r>
            <a:r>
              <a:rPr lang="en-US" altLang="bg-BG" dirty="0" smtClean="0"/>
              <a:t>a</a:t>
            </a:r>
            <a:r>
              <a:rPr lang="bg-BG" altLang="bg-BG" dirty="0" smtClean="0"/>
              <a:t>ща:</a:t>
            </a:r>
          </a:p>
          <a:p>
            <a:pPr lvl="1" algn="just" eaLnBrk="1" hangingPunct="1"/>
            <a:r>
              <a:rPr lang="bg-BG" altLang="bg-BG" dirty="0" smtClean="0"/>
              <a:t>Най-малко една травма в животозастрашаваща област, или най-малко две травми в </a:t>
            </a:r>
            <a:r>
              <a:rPr lang="bg-BG" altLang="bg-BG" dirty="0" smtClean="0"/>
              <a:t>животонезастрашаващи </a:t>
            </a:r>
            <a:r>
              <a:rPr lang="bg-BG" altLang="bg-BG" dirty="0" smtClean="0"/>
              <a:t>области.</a:t>
            </a:r>
          </a:p>
          <a:p>
            <a:pPr lvl="1" algn="just" eaLnBrk="1" hangingPunct="1"/>
            <a:r>
              <a:rPr lang="bg-BG" altLang="bg-BG" dirty="0" smtClean="0"/>
              <a:t>Една травма в </a:t>
            </a:r>
            <a:r>
              <a:rPr lang="bg-BG" altLang="bg-BG" dirty="0" smtClean="0"/>
              <a:t>животонезастрашаваща </a:t>
            </a:r>
            <a:r>
              <a:rPr lang="bg-BG" altLang="bg-BG" dirty="0" smtClean="0"/>
              <a:t>област, плюс две травми със средна тежест.</a:t>
            </a:r>
            <a:endParaRPr lang="en-US" altLang="bg-BG" dirty="0" smtClean="0"/>
          </a:p>
          <a:p>
            <a:pPr algn="just" eaLnBrk="1" hangingPunct="1"/>
            <a:r>
              <a:rPr lang="bg-BG" altLang="bg-BG" dirty="0" smtClean="0"/>
              <a:t>Скала за оценка на тежестта на травмата - </a:t>
            </a:r>
            <a:r>
              <a:rPr lang="en-US" altLang="bg-BG" dirty="0" smtClean="0"/>
              <a:t>ISS &gt; 15</a:t>
            </a:r>
            <a:r>
              <a:rPr lang="bg-BG" altLang="bg-BG" dirty="0" smtClean="0"/>
              <a:t> точки</a:t>
            </a:r>
          </a:p>
          <a:p>
            <a:pPr algn="ctr" eaLnBrk="1" hangingPunct="1">
              <a:buFontTx/>
              <a:buNone/>
            </a:pPr>
            <a:r>
              <a:rPr lang="en-US" altLang="bg-BG" sz="2000" dirty="0" smtClean="0"/>
              <a:t>http://en.wikipedia.org/wiki/Injury_Severity_Score</a:t>
            </a:r>
          </a:p>
          <a:p>
            <a:pPr eaLnBrk="1" hangingPunct="1"/>
            <a:endParaRPr lang="bg-BG" altLang="bg-BG" sz="2000" dirty="0" smtClean="0"/>
          </a:p>
        </p:txBody>
      </p:sp>
    </p:spTree>
    <p:extLst>
      <p:ext uri="{BB962C8B-B14F-4D97-AF65-F5344CB8AC3E}">
        <p14:creationId xmlns:p14="http://schemas.microsoft.com/office/powerpoint/2010/main" val="32633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03716B-D19C-46E3-8108-61E435E461CF}" type="slidenum">
              <a:rPr lang="bg-BG" altLang="bg-BG" smtClean="0"/>
              <a:pPr eaLnBrk="1" hangingPunct="1"/>
              <a:t>40</a:t>
            </a:fld>
            <a:endParaRPr lang="bg-BG" altLang="bg-BG" smtClean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Поведение при гръден капак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632328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Осигуряване на ранна ендотрахеална интубация.</a:t>
            </a:r>
          </a:p>
          <a:p>
            <a:pPr algn="just" eaLnBrk="1" hangingPunct="1"/>
            <a:r>
              <a:rPr lang="bg-BG" altLang="bg-BG" dirty="0" smtClean="0"/>
              <a:t>Провеждане на ранна и продължителна механична вентилация с подходящ режим.</a:t>
            </a:r>
          </a:p>
        </p:txBody>
      </p:sp>
    </p:spTree>
    <p:extLst>
      <p:ext uri="{BB962C8B-B14F-4D97-AF65-F5344CB8AC3E}">
        <p14:creationId xmlns:p14="http://schemas.microsoft.com/office/powerpoint/2010/main" val="32158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DED0D2-ED44-4F4E-9DF3-5C62AC23A289}" type="slidenum">
              <a:rPr lang="bg-BG" altLang="bg-BG" smtClean="0"/>
              <a:pPr eaLnBrk="1" hangingPunct="1"/>
              <a:t>41</a:t>
            </a:fld>
            <a:endParaRPr lang="bg-BG" altLang="bg-BG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Търсете симптоматика на шок:</a:t>
            </a:r>
          </a:p>
          <a:p>
            <a:pPr lvl="1" eaLnBrk="1" hangingPunct="1"/>
            <a:r>
              <a:rPr lang="bg-BG" altLang="bg-BG" dirty="0" smtClean="0"/>
              <a:t>Степенни нарушения в съзнанието</a:t>
            </a:r>
          </a:p>
          <a:p>
            <a:pPr lvl="1" eaLnBrk="1" hangingPunct="1"/>
            <a:r>
              <a:rPr lang="bg-BG" altLang="bg-BG" dirty="0" smtClean="0"/>
              <a:t>Цвят, температура и влажност на кожата</a:t>
            </a:r>
          </a:p>
          <a:p>
            <a:pPr lvl="1" eaLnBrk="1" hangingPunct="1"/>
            <a:r>
              <a:rPr lang="bg-BG" altLang="bg-BG" dirty="0" smtClean="0"/>
              <a:t>Капилярно пълнене</a:t>
            </a:r>
          </a:p>
          <a:p>
            <a:pPr lvl="1" eaLnBrk="1" hangingPunct="1"/>
            <a:r>
              <a:rPr lang="bg-BG" altLang="bg-BG" dirty="0" smtClean="0"/>
              <a:t>Периферен пулс и АКН</a:t>
            </a:r>
          </a:p>
          <a:p>
            <a:pPr eaLnBrk="1" hangingPunct="1"/>
            <a:r>
              <a:rPr lang="bg-BG" altLang="bg-BG" dirty="0" smtClean="0"/>
              <a:t>Мислете за вида на шока!</a:t>
            </a:r>
          </a:p>
          <a:p>
            <a:pPr eaLnBrk="1" hangingPunct="1"/>
            <a:r>
              <a:rPr lang="bg-BG" altLang="bg-BG" dirty="0" smtClean="0"/>
              <a:t>Оценете направеното досега!</a:t>
            </a:r>
          </a:p>
        </p:txBody>
      </p:sp>
    </p:spTree>
    <p:extLst>
      <p:ext uri="{BB962C8B-B14F-4D97-AF65-F5344CB8AC3E}">
        <p14:creationId xmlns:p14="http://schemas.microsoft.com/office/powerpoint/2010/main" val="20398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C6D8E-8916-42FF-824D-5F79F673219A}" type="slidenum">
              <a:rPr lang="bg-BG" altLang="bg-BG" smtClean="0"/>
              <a:pPr eaLnBrk="1" hangingPunct="1"/>
              <a:t>42</a:t>
            </a:fld>
            <a:endParaRPr lang="bg-BG" altLang="bg-BG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7705725" cy="508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353053" cy="4497363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Хиповолемичен шок – в 80% от случаите:</a:t>
            </a:r>
          </a:p>
          <a:p>
            <a:pPr lvl="1" eaLnBrk="1" hangingPunct="1"/>
            <a:r>
              <a:rPr lang="bg-BG" altLang="bg-BG" dirty="0" smtClean="0"/>
              <a:t>Незабавна провизорна или ефективна хемостаза</a:t>
            </a:r>
          </a:p>
          <a:p>
            <a:pPr lvl="1" eaLnBrk="1" hangingPunct="1"/>
            <a:r>
              <a:rPr lang="bg-BG" altLang="bg-BG" dirty="0" smtClean="0"/>
              <a:t>Осигурете венозен път, по възможност повече:</a:t>
            </a:r>
          </a:p>
          <a:p>
            <a:pPr lvl="2" eaLnBrk="1" hangingPunct="1"/>
            <a:r>
              <a:rPr lang="bg-BG" altLang="bg-BG" dirty="0" smtClean="0"/>
              <a:t>Две периферни венозни канюли (</a:t>
            </a:r>
            <a:r>
              <a:rPr lang="en-US" altLang="bg-BG" dirty="0" smtClean="0"/>
              <a:t>G14)</a:t>
            </a:r>
          </a:p>
          <a:p>
            <a:pPr lvl="2" eaLnBrk="1" hangingPunct="1"/>
            <a:r>
              <a:rPr lang="bg-BG" altLang="bg-BG" dirty="0" smtClean="0"/>
              <a:t>Вземете кръв за изследване</a:t>
            </a:r>
          </a:p>
          <a:p>
            <a:pPr lvl="1" eaLnBrk="1" hangingPunct="1"/>
            <a:r>
              <a:rPr lang="bg-BG" altLang="bg-BG" dirty="0" smtClean="0"/>
              <a:t>Коригирайте хиповолемията:</a:t>
            </a:r>
          </a:p>
          <a:p>
            <a:pPr lvl="2" eaLnBrk="1" hangingPunct="1"/>
            <a:r>
              <a:rPr lang="bg-BG" altLang="bg-BG" dirty="0" smtClean="0"/>
              <a:t>Хиповолемията е по-опасна от анемията!</a:t>
            </a:r>
          </a:p>
          <a:p>
            <a:pPr lvl="2" eaLnBrk="1" hangingPunct="1"/>
            <a:r>
              <a:rPr lang="bg-BG" altLang="bg-BG" dirty="0" smtClean="0"/>
              <a:t>Поддържайте СрАКН до 70-80 </a:t>
            </a:r>
            <a:r>
              <a:rPr lang="en-US" altLang="bg-BG" dirty="0" smtClean="0"/>
              <a:t>mmHg</a:t>
            </a:r>
            <a:r>
              <a:rPr lang="bg-BG" altLang="bg-BG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4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517C73-C5D0-4D71-AFAC-A0402745F5FA}" type="slidenum">
              <a:rPr lang="bg-BG" altLang="bg-BG" smtClean="0"/>
              <a:pPr eaLnBrk="1" hangingPunct="1"/>
              <a:t>43</a:t>
            </a:fld>
            <a:endParaRPr lang="bg-BG" altLang="bg-BG" smtClean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353053" cy="4497363"/>
          </a:xfrm>
        </p:spPr>
        <p:txBody>
          <a:bodyPr/>
          <a:lstStyle/>
          <a:p>
            <a:pPr lvl="1" algn="just" eaLnBrk="1" hangingPunct="1"/>
            <a:r>
              <a:rPr lang="bg-BG" altLang="bg-BG" dirty="0" smtClean="0"/>
              <a:t>Инфузирайте кристалоидни разтвори – изо или хипертонични</a:t>
            </a:r>
            <a:r>
              <a:rPr lang="en-US" altLang="bg-BG" dirty="0" smtClean="0"/>
              <a:t>, </a:t>
            </a:r>
            <a:r>
              <a:rPr lang="bg-BG" altLang="bg-BG" dirty="0" smtClean="0"/>
              <a:t>но в никакъв случай глюкозни или хипотонични.</a:t>
            </a:r>
          </a:p>
          <a:p>
            <a:pPr lvl="1" algn="just" eaLnBrk="1" hangingPunct="1"/>
            <a:r>
              <a:rPr lang="bg-BG" altLang="bg-BG" dirty="0" smtClean="0"/>
              <a:t>Инфузирай </a:t>
            </a:r>
            <a:r>
              <a:rPr lang="bg-BG" altLang="bg-BG" dirty="0"/>
              <a:t>н</a:t>
            </a:r>
            <a:r>
              <a:rPr lang="bg-BG" altLang="bg-BG" dirty="0" smtClean="0"/>
              <a:t>еколоидни разтвори при показания.</a:t>
            </a:r>
          </a:p>
          <a:p>
            <a:pPr lvl="1" algn="just" eaLnBrk="1" hangingPunct="1"/>
            <a:r>
              <a:rPr lang="bg-BG" altLang="bg-BG" dirty="0" smtClean="0"/>
              <a:t>Трансфузирайте биопродукти само при показания.</a:t>
            </a:r>
          </a:p>
          <a:p>
            <a:pPr lvl="1" algn="just" eaLnBrk="1" hangingPunct="1"/>
            <a:r>
              <a:rPr lang="bg-BG" altLang="bg-BG" dirty="0" smtClean="0"/>
              <a:t>Добавете катехоламини само при невъзможност за поддържане на адекватно АКН и след адекватно обемно заместване.</a:t>
            </a:r>
          </a:p>
        </p:txBody>
      </p:sp>
    </p:spTree>
    <p:extLst>
      <p:ext uri="{BB962C8B-B14F-4D97-AF65-F5344CB8AC3E}">
        <p14:creationId xmlns:p14="http://schemas.microsoft.com/office/powerpoint/2010/main" val="32844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44DFE0-E757-48ED-B8CB-70B435DEE455}" type="slidenum">
              <a:rPr lang="bg-BG" altLang="bg-BG" smtClean="0"/>
              <a:pPr eaLnBrk="1" hangingPunct="1"/>
              <a:t>44</a:t>
            </a:fld>
            <a:endParaRPr lang="bg-BG" altLang="bg-BG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6327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Кардиогенен шок – в 19% от случаите: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ОИМ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Миокардна контузия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Обструктивен шок: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Тампонада на сърцето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Вентилен пневмоторакс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Вазогенен шок: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Черепно-мозъчна травма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Спинална травма</a:t>
            </a:r>
          </a:p>
        </p:txBody>
      </p:sp>
    </p:spTree>
    <p:extLst>
      <p:ext uri="{BB962C8B-B14F-4D97-AF65-F5344CB8AC3E}">
        <p14:creationId xmlns:p14="http://schemas.microsoft.com/office/powerpoint/2010/main" val="28171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D5D1B9-DEE2-4579-832D-A537BC6A91E7}" type="slidenum">
              <a:rPr lang="bg-BG" altLang="bg-BG" smtClean="0"/>
              <a:pPr eaLnBrk="1" hangingPunct="1"/>
              <a:t>45</a:t>
            </a:fld>
            <a:endParaRPr lang="bg-BG" altLang="bg-BG" smtClean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Централна нервна система:</a:t>
            </a:r>
          </a:p>
          <a:p>
            <a:pPr lvl="1" algn="just" eaLnBrk="1" hangingPunct="1"/>
            <a:r>
              <a:rPr lang="bg-BG" altLang="bg-BG" dirty="0" smtClean="0"/>
              <a:t>Проверете началната оценка по </a:t>
            </a:r>
            <a:r>
              <a:rPr lang="en-US" altLang="bg-BG" dirty="0" smtClean="0"/>
              <a:t>GCS</a:t>
            </a:r>
            <a:endParaRPr lang="bg-BG" altLang="bg-BG" dirty="0" smtClean="0"/>
          </a:p>
          <a:p>
            <a:pPr lvl="1" algn="just" eaLnBrk="1" hangingPunct="1"/>
            <a:r>
              <a:rPr lang="bg-BG" altLang="bg-BG" dirty="0" smtClean="0"/>
              <a:t>Има ли степенни нарушения в съзнанието, въпреки проведеното лечение и задълбочават ли се те?</a:t>
            </a:r>
          </a:p>
          <a:p>
            <a:pPr lvl="1"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095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9C2E2-112A-498B-A47E-F5E7A5191F2A}" type="slidenum">
              <a:rPr lang="bg-BG" altLang="bg-BG" smtClean="0"/>
              <a:pPr eaLnBrk="1" hangingPunct="1"/>
              <a:t>46</a:t>
            </a:fld>
            <a:endParaRPr lang="bg-BG" altLang="bg-BG" smtClean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136582" cy="4536480"/>
          </a:xfrm>
        </p:spPr>
        <p:txBody>
          <a:bodyPr/>
          <a:lstStyle/>
          <a:p>
            <a:pPr eaLnBrk="1" hangingPunct="1"/>
            <a:r>
              <a:rPr lang="bg-BG" altLang="bg-BG" smtClean="0"/>
              <a:t>Целенасочена и бърза анамнеза</a:t>
            </a:r>
          </a:p>
          <a:p>
            <a:pPr eaLnBrk="1" hangingPunct="1"/>
            <a:r>
              <a:rPr lang="bg-BG" altLang="bg-BG" smtClean="0"/>
              <a:t>Пълен соматичен статус</a:t>
            </a:r>
          </a:p>
          <a:p>
            <a:pPr eaLnBrk="1" hangingPunct="1"/>
            <a:r>
              <a:rPr lang="bg-BG" altLang="bg-BG" smtClean="0"/>
              <a:t>Допълнителни манипулации:</a:t>
            </a:r>
          </a:p>
          <a:p>
            <a:pPr lvl="1" eaLnBrk="1" hangingPunct="1"/>
            <a:r>
              <a:rPr lang="bg-BG" altLang="bg-BG" smtClean="0"/>
              <a:t>Уринарен катетър</a:t>
            </a:r>
          </a:p>
          <a:p>
            <a:pPr lvl="1" eaLnBrk="1" hangingPunct="1"/>
            <a:r>
              <a:rPr lang="bg-BG" altLang="bg-BG" smtClean="0"/>
              <a:t>НГСонда</a:t>
            </a:r>
          </a:p>
          <a:p>
            <a:pPr lvl="1" eaLnBrk="1" hangingPunct="1"/>
            <a:r>
              <a:rPr lang="bg-BG" altLang="bg-BG" smtClean="0"/>
              <a:t>Допълнителни дренажи</a:t>
            </a:r>
          </a:p>
          <a:p>
            <a:pPr lvl="1" eaLnBrk="1" hangingPunct="1"/>
            <a:r>
              <a:rPr lang="bg-BG" altLang="bg-BG" smtClean="0"/>
              <a:t>Специални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728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841AE4-9E0D-4944-AC10-19F3D95BC7F2}" type="slidenum">
              <a:rPr lang="bg-BG" altLang="bg-BG" smtClean="0"/>
              <a:pPr eaLnBrk="1" hangingPunct="1"/>
              <a:t>47</a:t>
            </a:fld>
            <a:endParaRPr lang="bg-BG" altLang="bg-BG" smtClean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Соматичен статус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136582" cy="453648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Болният да е напълно съблечен</a:t>
            </a:r>
          </a:p>
          <a:p>
            <a:pPr eaLnBrk="1" hangingPunct="1"/>
            <a:r>
              <a:rPr lang="bg-BG" altLang="bg-BG" dirty="0" smtClean="0"/>
              <a:t>Преглед на глава и шия</a:t>
            </a:r>
          </a:p>
          <a:p>
            <a:pPr algn="just" eaLnBrk="1" hangingPunct="1"/>
            <a:r>
              <a:rPr lang="bg-BG" altLang="bg-BG" dirty="0" smtClean="0"/>
              <a:t>Оглед и изследване на гръден кош и корем</a:t>
            </a:r>
          </a:p>
          <a:p>
            <a:pPr algn="just" eaLnBrk="1" hangingPunct="1"/>
            <a:r>
              <a:rPr lang="bg-BG" altLang="bg-BG" dirty="0" smtClean="0"/>
              <a:t>Оценка на периферен пулс</a:t>
            </a:r>
          </a:p>
          <a:p>
            <a:pPr algn="just" eaLnBrk="1" hangingPunct="1"/>
            <a:r>
              <a:rPr lang="bg-BG" altLang="bg-BG" dirty="0" smtClean="0"/>
              <a:t>Оценка на костните увреждания</a:t>
            </a:r>
          </a:p>
          <a:p>
            <a:pPr algn="just" eaLnBrk="1" hangingPunct="1"/>
            <a:r>
              <a:rPr lang="bg-BG" altLang="bg-BG" dirty="0" smtClean="0"/>
              <a:t>Вижте урината и при нужда направете ректално туширане.</a:t>
            </a:r>
          </a:p>
        </p:txBody>
      </p:sp>
    </p:spTree>
    <p:extLst>
      <p:ext uri="{BB962C8B-B14F-4D97-AF65-F5344CB8AC3E}">
        <p14:creationId xmlns:p14="http://schemas.microsoft.com/office/powerpoint/2010/main" val="1519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6740A-026E-411D-94BB-BFCB47B5A2E0}" type="slidenum">
              <a:rPr lang="bg-BG" altLang="bg-BG" smtClean="0"/>
              <a:pPr eaLnBrk="1" hangingPunct="1"/>
              <a:t>48</a:t>
            </a:fld>
            <a:endParaRPr lang="bg-BG" altLang="bg-BG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Соматичен статус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064574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Задълбочен преглед:</a:t>
            </a:r>
          </a:p>
          <a:p>
            <a:pPr lvl="1" eaLnBrk="1" hangingPunct="1"/>
            <a:r>
              <a:rPr lang="bg-BG" altLang="bg-BG" dirty="0" smtClean="0"/>
              <a:t>От главата до петите.</a:t>
            </a:r>
          </a:p>
          <a:p>
            <a:pPr lvl="1" algn="just" eaLnBrk="1" hangingPunct="1"/>
            <a:r>
              <a:rPr lang="bg-BG" altLang="bg-BG" dirty="0" smtClean="0"/>
              <a:t>Обърнете особено внимание на гърба, очните ябълки, устната кухина, перинеалната област.</a:t>
            </a:r>
          </a:p>
          <a:p>
            <a:pPr lvl="1" eaLnBrk="1" hangingPunct="1"/>
            <a:r>
              <a:rPr lang="bg-BG" altLang="bg-BG" dirty="0" smtClean="0"/>
              <a:t>При необходимост, потърсете съдебен лекар.</a:t>
            </a:r>
          </a:p>
          <a:p>
            <a:pPr eaLnBrk="1" hangingPunct="1"/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2141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97535F-723D-4283-94A2-7C2ACCA81DCB}" type="slidenum">
              <a:rPr lang="bg-BG" altLang="bg-BG" smtClean="0"/>
              <a:pPr eaLnBrk="1" hangingPunct="1"/>
              <a:t>49</a:t>
            </a:fld>
            <a:endParaRPr lang="bg-BG" altLang="bg-BG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smtClean="0"/>
              <a:t>Допълнителни диагностични техники:</a:t>
            </a:r>
          </a:p>
          <a:p>
            <a:pPr lvl="1" eaLnBrk="1" hangingPunct="1"/>
            <a:r>
              <a:rPr lang="bg-BG" altLang="bg-BG" smtClean="0"/>
              <a:t>Лабораторни</a:t>
            </a:r>
          </a:p>
          <a:p>
            <a:pPr lvl="1" eaLnBrk="1" hangingPunct="1"/>
            <a:r>
              <a:rPr lang="bg-BG" altLang="bg-BG" smtClean="0"/>
              <a:t>Мониторинг</a:t>
            </a:r>
          </a:p>
          <a:p>
            <a:pPr lvl="1" eaLnBrk="1" hangingPunct="1"/>
            <a:r>
              <a:rPr lang="bg-BG" altLang="bg-BG" smtClean="0"/>
              <a:t>Образна диагностика</a:t>
            </a:r>
          </a:p>
          <a:p>
            <a:pPr lvl="1" eaLnBrk="1" hangingPunct="1"/>
            <a:r>
              <a:rPr lang="bg-BG" altLang="bg-BG" smtClean="0"/>
              <a:t>Перитонеален лаваж</a:t>
            </a:r>
          </a:p>
        </p:txBody>
      </p:sp>
    </p:spTree>
    <p:extLst>
      <p:ext uri="{BB962C8B-B14F-4D97-AF65-F5344CB8AC3E}">
        <p14:creationId xmlns:p14="http://schemas.microsoft.com/office/powerpoint/2010/main" val="27615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1DA3B-7CA9-4EC0-B354-6843DF825109}" type="slidenum">
              <a:rPr lang="bg-BG" altLang="bg-BG" smtClean="0"/>
              <a:pPr eaLnBrk="1" hangingPunct="1"/>
              <a:t>5</a:t>
            </a:fld>
            <a:endParaRPr lang="bg-BG" altLang="bg-BG" smtClean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Фактори, които определят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тежестта на травмата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Силата и характеристиката на травмата</a:t>
            </a:r>
          </a:p>
          <a:p>
            <a:pPr algn="just" eaLnBrk="1" hangingPunct="1"/>
            <a:r>
              <a:rPr lang="bg-BG" altLang="bg-BG" dirty="0" smtClean="0"/>
              <a:t>Видимите травматични увреждания</a:t>
            </a:r>
          </a:p>
          <a:p>
            <a:pPr algn="just" eaLnBrk="1" hangingPunct="1"/>
            <a:r>
              <a:rPr lang="bg-BG" altLang="bg-BG" dirty="0" smtClean="0"/>
              <a:t>Особености на пациента</a:t>
            </a:r>
          </a:p>
          <a:p>
            <a:pPr algn="just" eaLnBrk="1" hangingPunct="1"/>
            <a:r>
              <a:rPr lang="bg-BG" altLang="bg-BG" dirty="0" smtClean="0"/>
              <a:t>Промяна във параметрите на основните системи и органи</a:t>
            </a:r>
          </a:p>
          <a:p>
            <a:pPr algn="just" eaLnBrk="1" hangingPunct="1"/>
            <a:r>
              <a:rPr lang="bg-BG" altLang="bg-BG" dirty="0" smtClean="0"/>
              <a:t>Проведеното спешно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1186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010B73-5529-413C-8FE6-76C401AC86D2}" type="slidenum">
              <a:rPr lang="bg-BG" altLang="bg-BG" smtClean="0"/>
              <a:pPr eaLnBrk="1" hangingPunct="1"/>
              <a:t>50</a:t>
            </a:fld>
            <a:endParaRPr lang="bg-BG" altLang="bg-BG" smtClean="0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smtClean="0"/>
              <a:t>Лабораторни диагностични техники:</a:t>
            </a:r>
          </a:p>
          <a:p>
            <a:pPr lvl="1" eaLnBrk="1" hangingPunct="1"/>
            <a:r>
              <a:rPr lang="bg-BG" altLang="bg-BG" smtClean="0"/>
              <a:t>Кръвна група, </a:t>
            </a:r>
            <a:r>
              <a:rPr lang="en-US" altLang="bg-BG" smtClean="0"/>
              <a:t>Rh</a:t>
            </a:r>
          </a:p>
          <a:p>
            <a:pPr lvl="1" eaLnBrk="1" hangingPunct="1"/>
            <a:r>
              <a:rPr lang="bg-BG" altLang="bg-BG" smtClean="0"/>
              <a:t>ПКК+Хемостазен профил</a:t>
            </a:r>
          </a:p>
          <a:p>
            <a:pPr lvl="1" eaLnBrk="1" hangingPunct="1"/>
            <a:r>
              <a:rPr lang="bg-BG" altLang="bg-BG" smtClean="0"/>
              <a:t>Йонограма</a:t>
            </a:r>
          </a:p>
          <a:p>
            <a:pPr lvl="1" eaLnBrk="1" hangingPunct="1"/>
            <a:r>
              <a:rPr lang="bg-BG" altLang="bg-BG" smtClean="0"/>
              <a:t>КАС+лактат</a:t>
            </a:r>
          </a:p>
          <a:p>
            <a:pPr lvl="1" eaLnBrk="1" hangingPunct="1"/>
            <a:r>
              <a:rPr lang="bg-BG" altLang="bg-BG" smtClean="0"/>
              <a:t>СРК+МВ</a:t>
            </a:r>
          </a:p>
          <a:p>
            <a:pPr lvl="1" eaLnBrk="1" hangingPunct="1"/>
            <a:r>
              <a:rPr lang="bg-BG" altLang="bg-BG" smtClean="0"/>
              <a:t>Амилаза и липаза</a:t>
            </a:r>
          </a:p>
        </p:txBody>
      </p:sp>
    </p:spTree>
    <p:extLst>
      <p:ext uri="{BB962C8B-B14F-4D97-AF65-F5344CB8AC3E}">
        <p14:creationId xmlns:p14="http://schemas.microsoft.com/office/powerpoint/2010/main" val="32431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F2F62-D142-4EB1-B579-BCB497796529}" type="slidenum">
              <a:rPr lang="bg-BG" altLang="bg-BG" smtClean="0"/>
              <a:pPr eaLnBrk="1" hangingPunct="1"/>
              <a:t>51</a:t>
            </a:fld>
            <a:endParaRPr lang="bg-BG" altLang="bg-BG" smtClean="0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064574" cy="4608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smtClean="0"/>
              <a:t>Образни диагностични техники: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Рентгенографии: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Гръден кош – фас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Таз – фас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Шиен отдел на гръбначния стълб – профил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По показание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smtClean="0"/>
              <a:t>Ехографии: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Сърдечно-съдова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Плеврална</a:t>
            </a:r>
          </a:p>
          <a:p>
            <a:pPr lvl="2" eaLnBrk="1" hangingPunct="1">
              <a:lnSpc>
                <a:spcPct val="90000"/>
              </a:lnSpc>
            </a:pPr>
            <a:r>
              <a:rPr lang="bg-BG" altLang="bg-BG" smtClean="0"/>
              <a:t>Коремна</a:t>
            </a:r>
          </a:p>
        </p:txBody>
      </p:sp>
    </p:spTree>
    <p:extLst>
      <p:ext uri="{BB962C8B-B14F-4D97-AF65-F5344CB8AC3E}">
        <p14:creationId xmlns:p14="http://schemas.microsoft.com/office/powerpoint/2010/main" val="35254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073881-CDA2-44D3-A7D9-1D2D4ABC9513}" type="slidenum">
              <a:rPr lang="bg-BG" altLang="bg-BG" smtClean="0"/>
              <a:pPr eaLnBrk="1" hangingPunct="1"/>
              <a:t>52</a:t>
            </a:fld>
            <a:endParaRPr lang="bg-BG" altLang="bg-BG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/>
              <a:t>Алгоритъм на поведение</a:t>
            </a:r>
            <a:br>
              <a:rPr lang="bg-BG" dirty="0"/>
            </a:br>
            <a:r>
              <a:rPr lang="bg-BG" dirty="0"/>
              <a:t>в  Спешно приемно отделение</a:t>
            </a:r>
            <a:endParaRPr lang="bg-BG" dirty="0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206432" cy="4391000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Провеждане на серопрофилактика и профилактика или терапия с антибиотици.</a:t>
            </a:r>
          </a:p>
          <a:p>
            <a:pPr algn="just" eaLnBrk="1" hangingPunct="1"/>
            <a:r>
              <a:rPr lang="bg-BG" altLang="bg-BG" dirty="0" smtClean="0"/>
              <a:t>Осъществяване на консултации със специалисти.</a:t>
            </a:r>
          </a:p>
          <a:p>
            <a:pPr algn="just" eaLnBrk="1" hangingPunct="1"/>
            <a:r>
              <a:rPr lang="bg-BG" altLang="bg-BG" dirty="0" smtClean="0"/>
              <a:t>Своевременен транспорт към клиниките, диагностичните звена или операционната зала, но винаги едва след стабилизация на основните жизнени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28004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538864-8AEF-45ED-B458-92F2BDE3E6C0}" type="slidenum">
              <a:rPr lang="bg-BG" altLang="bg-BG" smtClean="0"/>
              <a:pPr eaLnBrk="1" hangingPunct="1"/>
              <a:t>53</a:t>
            </a:fld>
            <a:endParaRPr lang="bg-BG" altLang="bg-BG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Коремна травма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smtClean="0"/>
              <a:t>Разкъсване на големите абдоминални съдове</a:t>
            </a:r>
          </a:p>
          <a:p>
            <a:pPr eaLnBrk="1" hangingPunct="1"/>
            <a:r>
              <a:rPr lang="bg-BG" altLang="bg-BG" smtClean="0"/>
              <a:t>Разкъсване на кухи коремни органи</a:t>
            </a:r>
          </a:p>
          <a:p>
            <a:pPr eaLnBrk="1" hangingPunct="1"/>
            <a:r>
              <a:rPr lang="bg-BG" altLang="bg-BG" smtClean="0"/>
              <a:t>Разкъсване на паренхиматозни органи</a:t>
            </a:r>
          </a:p>
          <a:p>
            <a:pPr eaLnBrk="1" hangingPunct="1"/>
            <a:r>
              <a:rPr lang="bg-BG" altLang="bg-BG" smtClean="0"/>
              <a:t>Нарушена цялост на диафрагмата</a:t>
            </a:r>
          </a:p>
        </p:txBody>
      </p:sp>
    </p:spTree>
    <p:extLst>
      <p:ext uri="{BB962C8B-B14F-4D97-AF65-F5344CB8AC3E}">
        <p14:creationId xmlns:p14="http://schemas.microsoft.com/office/powerpoint/2010/main" val="10952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8BCB4C-E919-45DC-8E06-843ECDA87B6B}" type="slidenum">
              <a:rPr lang="bg-BG" altLang="bg-BG" smtClean="0"/>
              <a:pPr eaLnBrk="1" hangingPunct="1"/>
              <a:t>54</a:t>
            </a:fld>
            <a:endParaRPr lang="bg-BG" altLang="bg-BG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Диагноза на коремната травма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Соматичен статус</a:t>
            </a:r>
          </a:p>
          <a:p>
            <a:pPr eaLnBrk="1" hangingPunct="1"/>
            <a:r>
              <a:rPr lang="bg-BG" altLang="bg-BG" dirty="0" smtClean="0"/>
              <a:t>Целенасочен коремен статус</a:t>
            </a:r>
          </a:p>
          <a:p>
            <a:pPr eaLnBrk="1" hangingPunct="1"/>
            <a:r>
              <a:rPr lang="bg-BG" altLang="bg-BG" dirty="0" smtClean="0"/>
              <a:t>Образна диагностика:</a:t>
            </a:r>
          </a:p>
          <a:p>
            <a:pPr lvl="1" eaLnBrk="1" hangingPunct="1"/>
            <a:r>
              <a:rPr lang="bg-BG" altLang="bg-BG" dirty="0" smtClean="0"/>
              <a:t>Ехография</a:t>
            </a:r>
          </a:p>
          <a:p>
            <a:pPr lvl="1" eaLnBrk="1" hangingPunct="1"/>
            <a:r>
              <a:rPr lang="bg-BG" altLang="bg-BG" dirty="0" smtClean="0"/>
              <a:t>Ангиография на абдоминалните съдове</a:t>
            </a:r>
          </a:p>
          <a:p>
            <a:pPr lvl="1" eaLnBrk="1" hangingPunct="1"/>
            <a:r>
              <a:rPr lang="bg-BG" altLang="bg-BG" dirty="0" smtClean="0"/>
              <a:t>КАТ</a:t>
            </a:r>
          </a:p>
          <a:p>
            <a:pPr eaLnBrk="1" hangingPunct="1"/>
            <a:r>
              <a:rPr lang="bg-BG" altLang="bg-BG" dirty="0" smtClean="0"/>
              <a:t>Лапароскопска диагноза</a:t>
            </a:r>
          </a:p>
          <a:p>
            <a:pPr eaLnBrk="1" hangingPunct="1"/>
            <a:r>
              <a:rPr lang="bg-BG" altLang="bg-BG" dirty="0" smtClean="0"/>
              <a:t>Лапаротомия</a:t>
            </a:r>
          </a:p>
          <a:p>
            <a:pPr eaLnBrk="1" hangingPunct="1"/>
            <a:r>
              <a:rPr lang="bg-BG" altLang="bg-BG" dirty="0" smtClean="0"/>
              <a:t>Перитонеален лаваж</a:t>
            </a:r>
          </a:p>
        </p:txBody>
      </p:sp>
    </p:spTree>
    <p:extLst>
      <p:ext uri="{BB962C8B-B14F-4D97-AF65-F5344CB8AC3E}">
        <p14:creationId xmlns:p14="http://schemas.microsoft.com/office/powerpoint/2010/main" val="8684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978DDC-8464-4FDF-9895-5052E67C3B1C}" type="slidenum">
              <a:rPr lang="bg-BG" altLang="bg-BG" smtClean="0"/>
              <a:pPr eaLnBrk="1" hangingPunct="1"/>
              <a:t>55</a:t>
            </a:fld>
            <a:endParaRPr lang="bg-BG" altLang="bg-BG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Перитонеален лаваж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136582" cy="453648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Еритроцити		над 100 000/</a:t>
            </a:r>
            <a:r>
              <a:rPr lang="en-US" altLang="bg-BG" dirty="0" smtClean="0"/>
              <a:t>mm</a:t>
            </a:r>
          </a:p>
          <a:p>
            <a:pPr eaLnBrk="1" hangingPunct="1"/>
            <a:r>
              <a:rPr lang="bg-BG" altLang="bg-BG" dirty="0" smtClean="0"/>
              <a:t>Левкоцити		над 500/</a:t>
            </a:r>
            <a:r>
              <a:rPr lang="en-US" altLang="bg-BG" dirty="0" smtClean="0"/>
              <a:t>mm</a:t>
            </a:r>
            <a:endParaRPr lang="bg-BG" altLang="bg-BG" dirty="0" smtClean="0"/>
          </a:p>
          <a:p>
            <a:pPr eaLnBrk="1" hangingPunct="1"/>
            <a:r>
              <a:rPr lang="bg-BG" altLang="bg-BG" dirty="0" smtClean="0"/>
              <a:t>Алкална Фосфатаза	над 6 </a:t>
            </a:r>
            <a:r>
              <a:rPr lang="en-US" altLang="bg-BG" dirty="0" smtClean="0"/>
              <a:t>UI/l</a:t>
            </a:r>
          </a:p>
          <a:p>
            <a:pPr eaLnBrk="1" hangingPunct="1"/>
            <a:r>
              <a:rPr lang="bg-BG" altLang="bg-BG" dirty="0" smtClean="0"/>
              <a:t>Жлъчка			+</a:t>
            </a:r>
          </a:p>
          <a:p>
            <a:pPr eaLnBrk="1" hangingPunct="1"/>
            <a:r>
              <a:rPr lang="bg-BG" altLang="bg-BG" dirty="0" smtClean="0"/>
              <a:t>Грам (-) бактерии	+</a:t>
            </a:r>
          </a:p>
          <a:p>
            <a:pPr eaLnBrk="1" hangingPunct="1"/>
            <a:r>
              <a:rPr lang="bg-BG" altLang="bg-BG" dirty="0" smtClean="0"/>
              <a:t>Растителни фибри	+</a:t>
            </a:r>
          </a:p>
        </p:txBody>
      </p:sp>
    </p:spTree>
    <p:extLst>
      <p:ext uri="{BB962C8B-B14F-4D97-AF65-F5344CB8AC3E}">
        <p14:creationId xmlns:p14="http://schemas.microsoft.com/office/powerpoint/2010/main" val="40870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662CF9-FC6A-45A1-8EB8-51DFF2512FA1}" type="slidenum">
              <a:rPr lang="bg-BG" altLang="bg-BG" smtClean="0"/>
              <a:pPr eaLnBrk="1" hangingPunct="1"/>
              <a:t>56</a:t>
            </a:fld>
            <a:endParaRPr lang="bg-BG" altLang="bg-BG" smtClean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Поведение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08590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Стабилизиране на хемодинамиката</a:t>
            </a:r>
          </a:p>
          <a:p>
            <a:pPr eaLnBrk="1" hangingPunct="1"/>
            <a:r>
              <a:rPr lang="bg-BG" altLang="bg-BG" dirty="0" smtClean="0"/>
              <a:t>Ранна оперативна активност</a:t>
            </a:r>
          </a:p>
        </p:txBody>
      </p:sp>
    </p:spTree>
    <p:extLst>
      <p:ext uri="{BB962C8B-B14F-4D97-AF65-F5344CB8AC3E}">
        <p14:creationId xmlns:p14="http://schemas.microsoft.com/office/powerpoint/2010/main" val="4605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9D0F69-D5C5-4C95-9293-0B0A8753B8BA}" type="slidenum">
              <a:rPr lang="bg-BG" altLang="bg-BG" smtClean="0"/>
              <a:pPr eaLnBrk="1" hangingPunct="1"/>
              <a:t>57</a:t>
            </a:fld>
            <a:endParaRPr lang="bg-BG" altLang="bg-BG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Травма на крайниците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532440" cy="4425355"/>
          </a:xfrm>
        </p:spPr>
        <p:txBody>
          <a:bodyPr/>
          <a:lstStyle/>
          <a:p>
            <a:pPr marL="0" indent="711200" eaLnBrk="1" hangingPunct="1">
              <a:buFontTx/>
              <a:buNone/>
            </a:pPr>
            <a:r>
              <a:rPr lang="bg-BG" altLang="bg-BG" dirty="0" smtClean="0"/>
              <a:t>Опасностите, които съществуват са:</a:t>
            </a:r>
          </a:p>
          <a:p>
            <a:pPr marL="0" indent="355600" eaLnBrk="1" hangingPunct="1"/>
            <a:r>
              <a:rPr lang="bg-BG" altLang="bg-BG" dirty="0" smtClean="0"/>
              <a:t>Масивна кръвозагуба</a:t>
            </a:r>
          </a:p>
          <a:p>
            <a:pPr marL="0" indent="355600" eaLnBrk="1" hangingPunct="1"/>
            <a:r>
              <a:rPr lang="bg-BG" altLang="bg-BG" dirty="0" smtClean="0"/>
              <a:t>Нарушения на функциите на крайника</a:t>
            </a:r>
          </a:p>
          <a:p>
            <a:pPr marL="0" indent="355600" eaLnBrk="1" hangingPunct="1"/>
            <a:r>
              <a:rPr lang="bg-BG" altLang="bg-BG" dirty="0" smtClean="0"/>
              <a:t>Възможности за емболия</a:t>
            </a:r>
          </a:p>
          <a:p>
            <a:pPr marL="0" indent="355600" eaLnBrk="1" hangingPunct="1"/>
            <a:r>
              <a:rPr lang="bg-BG" altLang="bg-BG" dirty="0" smtClean="0"/>
              <a:t>Септични усложнения</a:t>
            </a:r>
          </a:p>
        </p:txBody>
      </p:sp>
    </p:spTree>
    <p:extLst>
      <p:ext uri="{BB962C8B-B14F-4D97-AF65-F5344CB8AC3E}">
        <p14:creationId xmlns:p14="http://schemas.microsoft.com/office/powerpoint/2010/main" val="42771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BB09AF-D091-42DF-8A70-194B87ECEEBA}" type="slidenum">
              <a:rPr lang="bg-BG" altLang="bg-BG" smtClean="0"/>
              <a:pPr eaLnBrk="1" hangingPunct="1"/>
              <a:t>58</a:t>
            </a:fld>
            <a:endParaRPr lang="bg-BG" altLang="bg-BG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Диагноза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Целенасочена анамнеза</a:t>
            </a:r>
          </a:p>
          <a:p>
            <a:pPr eaLnBrk="1" hangingPunct="1"/>
            <a:r>
              <a:rPr lang="bg-BG" altLang="bg-BG" dirty="0" smtClean="0"/>
              <a:t>Соматичен и локален статус:</a:t>
            </a:r>
          </a:p>
          <a:p>
            <a:pPr marL="0" indent="0" algn="ctr" eaLnBrk="1" hangingPunct="1">
              <a:buNone/>
            </a:pPr>
            <a:r>
              <a:rPr lang="bg-BG" altLang="bg-BG" dirty="0" smtClean="0">
                <a:solidFill>
                  <a:srgbClr val="FF0000"/>
                </a:solidFill>
              </a:rPr>
              <a:t>ПРОВЕРЕТЕ ЗА НАЛИЧНИ ПЕРИФЕРНИ АРТЕРИАЛНИ ПУЛСАЦИИ И НЕВРОЛОГИЧЕН ДЕФИЦИТ</a:t>
            </a:r>
            <a:endParaRPr lang="bg-BG" altLang="bg-BG" dirty="0" smtClean="0"/>
          </a:p>
          <a:p>
            <a:pPr eaLnBrk="1" hangingPunct="1"/>
            <a:r>
              <a:rPr lang="bg-BG" altLang="bg-BG" dirty="0" smtClean="0"/>
              <a:t>Образно изследване:</a:t>
            </a:r>
          </a:p>
          <a:p>
            <a:pPr lvl="1" eaLnBrk="1" hangingPunct="1"/>
            <a:r>
              <a:rPr lang="bg-BG" altLang="bg-BG" dirty="0" smtClean="0"/>
              <a:t>Артериография</a:t>
            </a:r>
          </a:p>
          <a:p>
            <a:pPr lvl="1" eaLnBrk="1" hangingPunct="1"/>
            <a:r>
              <a:rPr lang="en-US" altLang="bg-BG" dirty="0" smtClean="0"/>
              <a:t>Doppler</a:t>
            </a:r>
            <a:endParaRPr lang="bg-BG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16150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F42338-E84E-4E86-847F-E3CDFE577700}" type="slidenum">
              <a:rPr lang="bg-BG" altLang="bg-BG" smtClean="0"/>
              <a:pPr eaLnBrk="1" hangingPunct="1"/>
              <a:t>59</a:t>
            </a:fld>
            <a:endParaRPr lang="bg-BG" altLang="bg-BG" smtClean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Образно изследване</a:t>
            </a:r>
            <a:endParaRPr lang="en-GB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algn="just" eaLnBrk="1" hangingPunct="1"/>
            <a:r>
              <a:rPr lang="bg-BG" altLang="bg-BG" dirty="0" smtClean="0"/>
              <a:t>Проследете очертанията на костната система и вижте за нарушения в плътността и архитектониката им.</a:t>
            </a:r>
          </a:p>
          <a:p>
            <a:pPr algn="just" eaLnBrk="1" hangingPunct="1"/>
            <a:r>
              <a:rPr lang="bg-BG" altLang="bg-BG" dirty="0" smtClean="0"/>
              <a:t>Огледайте хрущялите и ставите като потърсите дислокация и наранени повърхности.</a:t>
            </a:r>
          </a:p>
          <a:p>
            <a:pPr algn="just" eaLnBrk="1" hangingPunct="1"/>
            <a:r>
              <a:rPr lang="bg-BG" altLang="bg-BG" dirty="0" smtClean="0"/>
              <a:t>Огледайте меките тъкани и потърсете въздух при отворени фрактури</a:t>
            </a:r>
            <a:r>
              <a:rPr lang="bg-BG" altLang="bg-BG" dirty="0"/>
              <a:t>.</a:t>
            </a:r>
            <a:endParaRPr lang="en-GB" altLang="bg-BG" dirty="0" smtClean="0"/>
          </a:p>
        </p:txBody>
      </p:sp>
    </p:spTree>
    <p:extLst>
      <p:ext uri="{BB962C8B-B14F-4D97-AF65-F5344CB8AC3E}">
        <p14:creationId xmlns:p14="http://schemas.microsoft.com/office/powerpoint/2010/main" val="32275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E6E43-D688-4E4F-BE27-443F87ED4D58}" type="slidenum">
              <a:rPr lang="bg-BG" altLang="bg-BG" smtClean="0"/>
              <a:pPr eaLnBrk="1" hangingPunct="1"/>
              <a:t>6</a:t>
            </a:fld>
            <a:endParaRPr lang="bg-BG" altLang="bg-BG" smtClean="0"/>
          </a:p>
        </p:txBody>
      </p:sp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Фактори, свързани 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характера на травмата</a:t>
            </a:r>
          </a:p>
        </p:txBody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Вида на травмата</a:t>
            </a:r>
          </a:p>
          <a:p>
            <a:pPr eaLnBrk="1" hangingPunct="1"/>
            <a:r>
              <a:rPr lang="bg-BG" altLang="bg-BG" dirty="0" smtClean="0"/>
              <a:t>Тежестта на травмата</a:t>
            </a:r>
          </a:p>
          <a:p>
            <a:pPr eaLnBrk="1" hangingPunct="1"/>
            <a:r>
              <a:rPr lang="bg-BG" altLang="bg-BG" dirty="0" smtClean="0"/>
              <a:t>Механизъм на травмата</a:t>
            </a:r>
          </a:p>
          <a:p>
            <a:pPr algn="just" eaLnBrk="1" hangingPunct="1"/>
            <a:r>
              <a:rPr lang="bg-BG" altLang="bg-BG" dirty="0" smtClean="0"/>
              <a:t>Място на инцидента</a:t>
            </a:r>
          </a:p>
        </p:txBody>
      </p:sp>
    </p:spTree>
    <p:extLst>
      <p:ext uri="{BB962C8B-B14F-4D97-AF65-F5344CB8AC3E}">
        <p14:creationId xmlns:p14="http://schemas.microsoft.com/office/powerpoint/2010/main" val="171768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D878D1-E607-405B-959C-75DAE256C953}" type="slidenum">
              <a:rPr lang="bg-BG" altLang="bg-BG" smtClean="0"/>
              <a:pPr eaLnBrk="1" hangingPunct="1"/>
              <a:t>60</a:t>
            </a:fld>
            <a:endParaRPr lang="bg-BG" altLang="bg-BG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Поведение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001000" cy="4114800"/>
          </a:xfrm>
        </p:spPr>
        <p:txBody>
          <a:bodyPr/>
          <a:lstStyle/>
          <a:p>
            <a:pPr eaLnBrk="1" hangingPunct="1"/>
            <a:r>
              <a:rPr lang="bg-BG" altLang="bg-BG" smtClean="0"/>
              <a:t>Първична хемостаза:</a:t>
            </a:r>
          </a:p>
          <a:p>
            <a:pPr lvl="1" eaLnBrk="1" hangingPunct="1"/>
            <a:r>
              <a:rPr lang="bg-BG" altLang="bg-BG" smtClean="0"/>
              <a:t>Дистална или локална компресия</a:t>
            </a:r>
          </a:p>
          <a:p>
            <a:pPr algn="just" eaLnBrk="1" hangingPunct="1"/>
            <a:r>
              <a:rPr lang="bg-BG" altLang="bg-BG" smtClean="0"/>
              <a:t>Имобилизация</a:t>
            </a:r>
          </a:p>
          <a:p>
            <a:pPr algn="just" eaLnBrk="1" hangingPunct="1"/>
            <a:r>
              <a:rPr lang="bg-BG" altLang="bg-BG" smtClean="0"/>
              <a:t>Обезболяване</a:t>
            </a:r>
          </a:p>
          <a:p>
            <a:pPr algn="just" eaLnBrk="1" hangingPunct="1"/>
            <a:r>
              <a:rPr lang="bg-BG" altLang="bg-BG" smtClean="0"/>
              <a:t>Хирургическа обработка</a:t>
            </a:r>
          </a:p>
          <a:p>
            <a:pPr eaLnBrk="1" hangingPunct="1"/>
            <a:r>
              <a:rPr lang="bg-BG" altLang="bg-BG" smtClean="0"/>
              <a:t>Серопрофилактика и АТБтерапия</a:t>
            </a:r>
          </a:p>
          <a:p>
            <a:pPr eaLnBrk="1" hangingPunct="1"/>
            <a:r>
              <a:rPr lang="bg-BG" altLang="bg-BG" smtClean="0"/>
              <a:t>Профилактика с антикоагуланти</a:t>
            </a:r>
          </a:p>
        </p:txBody>
      </p:sp>
    </p:spTree>
    <p:extLst>
      <p:ext uri="{BB962C8B-B14F-4D97-AF65-F5344CB8AC3E}">
        <p14:creationId xmlns:p14="http://schemas.microsoft.com/office/powerpoint/2010/main" val="34584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84905-B063-478D-B19E-618BDDFCC858}" type="slidenum">
              <a:rPr lang="bg-BG" altLang="bg-BG" smtClean="0"/>
              <a:pPr eaLnBrk="1" hangingPunct="1"/>
              <a:t>61</a:t>
            </a:fld>
            <a:endParaRPr lang="bg-BG" altLang="bg-BG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Травма на таза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altLang="bg-BG" smtClean="0"/>
              <a:t>Опасностите са от:</a:t>
            </a:r>
          </a:p>
          <a:p>
            <a:pPr eaLnBrk="1" hangingPunct="1"/>
            <a:r>
              <a:rPr lang="bg-BG" altLang="bg-BG" smtClean="0"/>
              <a:t>Масивна кръвозагуба</a:t>
            </a:r>
          </a:p>
          <a:p>
            <a:pPr eaLnBrk="1" hangingPunct="1"/>
            <a:r>
              <a:rPr lang="bg-BG" altLang="bg-BG" smtClean="0"/>
              <a:t>Разкъсване на вътрешните органи</a:t>
            </a:r>
          </a:p>
          <a:p>
            <a:pPr eaLnBrk="1" hangingPunct="1"/>
            <a:r>
              <a:rPr lang="bg-BG" altLang="bg-BG" smtClean="0"/>
              <a:t>Септични усложнения</a:t>
            </a:r>
          </a:p>
          <a:p>
            <a:pPr eaLnBrk="1" hangingPunct="1"/>
            <a:r>
              <a:rPr lang="bg-BG" altLang="bg-BG" smtClean="0"/>
              <a:t>Продължителното обездвижване</a:t>
            </a:r>
          </a:p>
        </p:txBody>
      </p:sp>
    </p:spTree>
    <p:extLst>
      <p:ext uri="{BB962C8B-B14F-4D97-AF65-F5344CB8AC3E}">
        <p14:creationId xmlns:p14="http://schemas.microsoft.com/office/powerpoint/2010/main" val="9809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848302-8607-4BE3-A4F7-980B6A7DA13F}" type="slidenum">
              <a:rPr lang="bg-BG" altLang="bg-BG" smtClean="0"/>
              <a:pPr eaLnBrk="1" hangingPunct="1"/>
              <a:t>62</a:t>
            </a:fld>
            <a:endParaRPr lang="bg-BG" altLang="bg-BG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Поведение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960940" cy="4086200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Стабилизиране на хемодинамиката</a:t>
            </a:r>
          </a:p>
          <a:p>
            <a:pPr eaLnBrk="1" hangingPunct="1"/>
            <a:r>
              <a:rPr lang="bg-BG" altLang="bg-BG" dirty="0" smtClean="0"/>
              <a:t>Хемостаза:</a:t>
            </a:r>
          </a:p>
          <a:p>
            <a:pPr lvl="1" eaLnBrk="1" hangingPunct="1"/>
            <a:r>
              <a:rPr lang="bg-BG" altLang="bg-BG" dirty="0" smtClean="0"/>
              <a:t>Оперативна</a:t>
            </a:r>
          </a:p>
          <a:p>
            <a:pPr lvl="1" eaLnBrk="1" hangingPunct="1"/>
            <a:r>
              <a:rPr lang="bg-BG" altLang="bg-BG" dirty="0" smtClean="0"/>
              <a:t>Селективна тромбоза</a:t>
            </a:r>
          </a:p>
          <a:p>
            <a:pPr eaLnBrk="1" hangingPunct="1"/>
            <a:r>
              <a:rPr lang="bg-BG" altLang="bg-BG" dirty="0" smtClean="0"/>
              <a:t>Имобилизация</a:t>
            </a:r>
          </a:p>
          <a:p>
            <a:pPr eaLnBrk="1" hangingPunct="1"/>
            <a:r>
              <a:rPr lang="bg-BG" altLang="bg-BG" dirty="0" smtClean="0"/>
              <a:t>Ранна оперативна активност</a:t>
            </a:r>
          </a:p>
          <a:p>
            <a:pPr algn="just" eaLnBrk="1" hangingPunct="1"/>
            <a:r>
              <a:rPr lang="bg-BG" altLang="bg-BG" dirty="0" smtClean="0"/>
              <a:t>Запазване на виталността на части от крайника</a:t>
            </a:r>
          </a:p>
        </p:txBody>
      </p:sp>
    </p:spTree>
    <p:extLst>
      <p:ext uri="{BB962C8B-B14F-4D97-AF65-F5344CB8AC3E}">
        <p14:creationId xmlns:p14="http://schemas.microsoft.com/office/powerpoint/2010/main" val="14147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AAFCE0-4E44-4F4D-9A16-522E1C15FC8E}" type="slidenum">
              <a:rPr lang="bg-BG" altLang="bg-BG" smtClean="0"/>
              <a:pPr eaLnBrk="1" hangingPunct="1"/>
              <a:t>63</a:t>
            </a:fld>
            <a:endParaRPr lang="bg-BG" altLang="bg-BG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Предоперативни решения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smtClean="0"/>
              <a:t>А - Оцени А, В, С отново</a:t>
            </a:r>
            <a:endParaRPr lang="en-US" altLang="bg-BG" smtClean="0"/>
          </a:p>
          <a:p>
            <a:pPr eaLnBrk="1" hangingPunct="1"/>
            <a:r>
              <a:rPr lang="en-US" altLang="bg-BG" smtClean="0"/>
              <a:t>B - Blood for cross matching, investigations</a:t>
            </a:r>
          </a:p>
          <a:p>
            <a:pPr eaLnBrk="1" hangingPunct="1"/>
            <a:r>
              <a:rPr lang="en-US" altLang="bg-BG" smtClean="0"/>
              <a:t>C - Check equipment for transfer</a:t>
            </a:r>
          </a:p>
          <a:p>
            <a:pPr eaLnBrk="1" hangingPunct="1"/>
            <a:r>
              <a:rPr lang="en-US" altLang="bg-BG" smtClean="0"/>
              <a:t>D - Drugs necessary for A &amp; R</a:t>
            </a:r>
          </a:p>
          <a:p>
            <a:pPr eaLnBrk="1" hangingPunct="1"/>
            <a:r>
              <a:rPr lang="en-US" altLang="bg-BG" smtClean="0"/>
              <a:t>E - Estimate blood loss</a:t>
            </a:r>
          </a:p>
          <a:p>
            <a:pPr eaLnBrk="1" hangingPunct="1"/>
            <a:r>
              <a:rPr lang="en-US" altLang="bg-BG" smtClean="0"/>
              <a:t>F - Full monitoring</a:t>
            </a:r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7227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84C618-DEC0-4411-A437-4B4D71727834}" type="slidenum">
              <a:rPr lang="bg-BG" altLang="bg-BG" smtClean="0"/>
              <a:pPr eaLnBrk="1" hangingPunct="1"/>
              <a:t>64</a:t>
            </a:fld>
            <a:endParaRPr lang="bg-BG" altLang="bg-BG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mtClean="0"/>
              <a:t>Предоперативни решения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064574" cy="4608488"/>
          </a:xfrm>
        </p:spPr>
        <p:txBody>
          <a:bodyPr/>
          <a:lstStyle/>
          <a:p>
            <a:pPr eaLnBrk="1" hangingPunct="1"/>
            <a:r>
              <a:rPr lang="en-US" altLang="bg-BG" smtClean="0"/>
              <a:t>G - Gauging salvageability</a:t>
            </a:r>
          </a:p>
          <a:p>
            <a:pPr eaLnBrk="1" hangingPunct="1"/>
            <a:r>
              <a:rPr lang="en-US" altLang="bg-BG" smtClean="0"/>
              <a:t>H - History - AMPLE</a:t>
            </a:r>
          </a:p>
          <a:p>
            <a:pPr eaLnBrk="1" hangingPunct="1"/>
            <a:r>
              <a:rPr lang="en-US" altLang="bg-BG" smtClean="0"/>
              <a:t>I - Intensive Care bed availability</a:t>
            </a:r>
          </a:p>
          <a:p>
            <a:pPr eaLnBrk="1" hangingPunct="1"/>
            <a:r>
              <a:rPr lang="en-US" altLang="bg-BG" smtClean="0"/>
              <a:t>J - Journey of operation theatre</a:t>
            </a:r>
          </a:p>
          <a:p>
            <a:pPr eaLnBrk="1" hangingPunct="1"/>
            <a:endParaRPr lang="bg-BG" altLang="bg-BG" smtClean="0"/>
          </a:p>
        </p:txBody>
      </p:sp>
    </p:spTree>
    <p:extLst>
      <p:ext uri="{BB962C8B-B14F-4D97-AF65-F5344CB8AC3E}">
        <p14:creationId xmlns:p14="http://schemas.microsoft.com/office/powerpoint/2010/main" val="19198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87B7A0-D023-43BB-9266-355617839B5F}" type="slidenum">
              <a:rPr lang="bg-BG" altLang="bg-BG" smtClean="0"/>
              <a:pPr eaLnBrk="1" hangingPunct="1"/>
              <a:t>65</a:t>
            </a:fld>
            <a:endParaRPr lang="bg-BG" altLang="bg-BG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AMPLE</a:t>
            </a:r>
            <a:endParaRPr lang="bg-BG" dirty="0" smtClean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064574" cy="4608488"/>
          </a:xfrm>
        </p:spPr>
        <p:txBody>
          <a:bodyPr/>
          <a:lstStyle/>
          <a:p>
            <a:pPr eaLnBrk="1" hangingPunct="1"/>
            <a:r>
              <a:rPr lang="en-US" altLang="bg-BG" smtClean="0"/>
              <a:t>A – </a:t>
            </a:r>
            <a:r>
              <a:rPr lang="bg-BG" altLang="bg-BG" smtClean="0"/>
              <a:t>Алергия</a:t>
            </a:r>
          </a:p>
          <a:p>
            <a:pPr eaLnBrk="1" hangingPunct="1"/>
            <a:r>
              <a:rPr lang="en-US" altLang="bg-BG" smtClean="0"/>
              <a:t>M – </a:t>
            </a:r>
            <a:r>
              <a:rPr lang="bg-BG" altLang="bg-BG" smtClean="0"/>
              <a:t>Медикаменти</a:t>
            </a:r>
          </a:p>
          <a:p>
            <a:pPr eaLnBrk="1" hangingPunct="1"/>
            <a:r>
              <a:rPr lang="bg-BG" altLang="bg-BG" smtClean="0"/>
              <a:t>П</a:t>
            </a:r>
            <a:r>
              <a:rPr lang="en-US" altLang="bg-BG" smtClean="0"/>
              <a:t> – </a:t>
            </a:r>
            <a:r>
              <a:rPr lang="bg-BG" altLang="bg-BG" smtClean="0"/>
              <a:t>Предшестващи заболявания</a:t>
            </a:r>
          </a:p>
          <a:p>
            <a:pPr eaLnBrk="1" hangingPunct="1"/>
            <a:r>
              <a:rPr lang="bg-BG" altLang="bg-BG" smtClean="0"/>
              <a:t>П</a:t>
            </a:r>
            <a:r>
              <a:rPr lang="en-US" altLang="bg-BG" smtClean="0"/>
              <a:t> – </a:t>
            </a:r>
            <a:r>
              <a:rPr lang="bg-BG" altLang="bg-BG" smtClean="0"/>
              <a:t>Последно хранене</a:t>
            </a:r>
          </a:p>
          <a:p>
            <a:pPr eaLnBrk="1" hangingPunct="1"/>
            <a:r>
              <a:rPr lang="bg-BG" altLang="bg-BG" smtClean="0"/>
              <a:t>У</a:t>
            </a:r>
            <a:r>
              <a:rPr lang="en-US" altLang="bg-BG" smtClean="0"/>
              <a:t> – </a:t>
            </a:r>
            <a:r>
              <a:rPr lang="bg-BG" altLang="bg-BG" smtClean="0"/>
              <a:t>Усложнения от травмата</a:t>
            </a:r>
          </a:p>
        </p:txBody>
      </p:sp>
    </p:spTree>
    <p:extLst>
      <p:ext uri="{BB962C8B-B14F-4D97-AF65-F5344CB8AC3E}">
        <p14:creationId xmlns:p14="http://schemas.microsoft.com/office/powerpoint/2010/main" val="42015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63998C-3217-4815-891C-22FB4745185C}" type="slidenum">
              <a:rPr lang="bg-BG" altLang="bg-BG" smtClean="0"/>
              <a:pPr eaLnBrk="1" hangingPunct="1"/>
              <a:t>7</a:t>
            </a:fld>
            <a:endParaRPr lang="bg-BG" altLang="bg-BG" smtClean="0"/>
          </a:p>
        </p:txBody>
      </p:sp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Тежестта 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травмата</a:t>
            </a:r>
            <a:r>
              <a:rPr lang="en-US" dirty="0" smtClean="0"/>
              <a:t> </a:t>
            </a:r>
            <a:r>
              <a:rPr lang="bg-BG" dirty="0" smtClean="0"/>
              <a:t>се определя от</a:t>
            </a: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Анатомичната област която засяга:</a:t>
            </a:r>
          </a:p>
          <a:p>
            <a:pPr lvl="1" eaLnBrk="1" hangingPunct="1"/>
            <a:r>
              <a:rPr lang="bg-BG" altLang="bg-BG" dirty="0" smtClean="0"/>
              <a:t>Глава</a:t>
            </a:r>
          </a:p>
          <a:p>
            <a:pPr lvl="1" eaLnBrk="1" hangingPunct="1"/>
            <a:r>
              <a:rPr lang="bg-BG" altLang="bg-BG" dirty="0" smtClean="0"/>
              <a:t>Лице</a:t>
            </a:r>
          </a:p>
          <a:p>
            <a:pPr lvl="1" eaLnBrk="1" hangingPunct="1"/>
            <a:r>
              <a:rPr lang="bg-BG" altLang="bg-BG" dirty="0" smtClean="0"/>
              <a:t>Гръден кош</a:t>
            </a:r>
          </a:p>
          <a:p>
            <a:pPr lvl="1" eaLnBrk="1" hangingPunct="1"/>
            <a:r>
              <a:rPr lang="bg-BG" altLang="bg-BG" dirty="0" smtClean="0"/>
              <a:t>Корем</a:t>
            </a:r>
            <a:endParaRPr lang="en-US" altLang="bg-BG" dirty="0" smtClean="0"/>
          </a:p>
          <a:p>
            <a:pPr lvl="1" eaLnBrk="1" hangingPunct="1"/>
            <a:r>
              <a:rPr lang="bg-BG" altLang="bg-BG" dirty="0" smtClean="0"/>
              <a:t>Крайници</a:t>
            </a:r>
          </a:p>
          <a:p>
            <a:pPr lvl="1" eaLnBrk="1" hangingPunct="1"/>
            <a:r>
              <a:rPr lang="bg-BG" altLang="bg-BG" dirty="0" smtClean="0"/>
              <a:t>Външна повърхност</a:t>
            </a:r>
          </a:p>
        </p:txBody>
      </p:sp>
    </p:spTree>
    <p:extLst>
      <p:ext uri="{BB962C8B-B14F-4D97-AF65-F5344CB8AC3E}">
        <p14:creationId xmlns:p14="http://schemas.microsoft.com/office/powerpoint/2010/main" val="31876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8D1994-AC6F-4591-856E-96CD717E648A}" type="slidenum">
              <a:rPr lang="bg-BG" altLang="bg-BG" smtClean="0"/>
              <a:pPr eaLnBrk="1" hangingPunct="1"/>
              <a:t>8</a:t>
            </a:fld>
            <a:endParaRPr lang="bg-BG" altLang="bg-BG" smtClean="0"/>
          </a:p>
        </p:txBody>
      </p:sp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536" y="400050"/>
            <a:ext cx="8497639" cy="508000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Тежестта на травмата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се определя</a:t>
            </a:r>
            <a:r>
              <a:rPr lang="en-US" dirty="0" smtClean="0"/>
              <a:t> </a:t>
            </a:r>
            <a:r>
              <a:rPr lang="bg-BG" dirty="0" smtClean="0"/>
              <a:t>от А</a:t>
            </a:r>
            <a:r>
              <a:rPr lang="en-US" dirty="0" smtClean="0"/>
              <a:t>IS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1400" dirty="0" smtClean="0"/>
              <a:t>http://en.wikipedia.org/wiki/Abbreviated_Injury_Scale</a:t>
            </a: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3567" y="1628800"/>
            <a:ext cx="8014345" cy="4597375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Функционални нарушения:</a:t>
            </a:r>
          </a:p>
          <a:p>
            <a:pPr lvl="1" eaLnBrk="1" hangingPunct="1"/>
            <a:r>
              <a:rPr lang="bg-BG" altLang="bg-BG" dirty="0" smtClean="0"/>
              <a:t>Липсват - 0 точки</a:t>
            </a:r>
          </a:p>
          <a:p>
            <a:pPr lvl="1" eaLnBrk="1" hangingPunct="1"/>
            <a:r>
              <a:rPr lang="bg-BG" altLang="bg-BG" dirty="0" smtClean="0"/>
              <a:t>Малки - 1 точка</a:t>
            </a:r>
          </a:p>
          <a:p>
            <a:pPr lvl="1" eaLnBrk="1" hangingPunct="1"/>
            <a:r>
              <a:rPr lang="bg-BG" altLang="bg-BG" dirty="0" smtClean="0"/>
              <a:t>Умерени - 2 точки</a:t>
            </a:r>
          </a:p>
          <a:p>
            <a:pPr lvl="1" eaLnBrk="1" hangingPunct="1"/>
            <a:r>
              <a:rPr lang="bg-BG" altLang="bg-BG" dirty="0" smtClean="0"/>
              <a:t>Тежки, неживотозастрашаващи - 3 точки</a:t>
            </a:r>
          </a:p>
          <a:p>
            <a:pPr lvl="1" eaLnBrk="1" hangingPunct="1"/>
            <a:r>
              <a:rPr lang="bg-BG" altLang="bg-BG" dirty="0" smtClean="0"/>
              <a:t>Тежки, животозастрашаващи - 4 точки</a:t>
            </a:r>
          </a:p>
          <a:p>
            <a:pPr lvl="1" eaLnBrk="1" hangingPunct="1"/>
            <a:r>
              <a:rPr lang="bg-BG" altLang="bg-BG" dirty="0" smtClean="0"/>
              <a:t>Критични - 5 точки</a:t>
            </a:r>
          </a:p>
          <a:p>
            <a:pPr lvl="1" eaLnBrk="1" hangingPunct="1"/>
            <a:r>
              <a:rPr lang="bg-BG" altLang="bg-BG" dirty="0" smtClean="0"/>
              <a:t>Несъвместими с живота - 6 точки</a:t>
            </a:r>
          </a:p>
        </p:txBody>
      </p:sp>
    </p:spTree>
    <p:extLst>
      <p:ext uri="{BB962C8B-B14F-4D97-AF65-F5344CB8AC3E}">
        <p14:creationId xmlns:p14="http://schemas.microsoft.com/office/powerpoint/2010/main" val="2096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6365F0-C427-443D-B24F-8060FBDC3577}" type="slidenum">
              <a:rPr lang="bg-BG" altLang="bg-BG" smtClean="0"/>
              <a:pPr eaLnBrk="1" hangingPunct="1"/>
              <a:t>9</a:t>
            </a:fld>
            <a:endParaRPr lang="bg-BG" altLang="bg-BG" smtClean="0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dirty="0" smtClean="0"/>
              <a:t>Тежест на травмата </a:t>
            </a:r>
            <a:r>
              <a:rPr lang="en-US" dirty="0" smtClean="0"/>
              <a:t>ISS</a:t>
            </a:r>
            <a:endParaRPr lang="bg-BG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136582" cy="4608488"/>
          </a:xfrm>
        </p:spPr>
        <p:txBody>
          <a:bodyPr/>
          <a:lstStyle/>
          <a:p>
            <a:pPr eaLnBrk="1" hangingPunct="1"/>
            <a:r>
              <a:rPr lang="bg-BG" altLang="bg-BG" dirty="0" smtClean="0"/>
              <a:t>Вземат се трите най-засегнати зони</a:t>
            </a:r>
          </a:p>
          <a:p>
            <a:pPr eaLnBrk="1" hangingPunct="1"/>
            <a:r>
              <a:rPr lang="bg-BG" altLang="bg-BG" dirty="0" smtClean="0"/>
              <a:t>Оценката е от 0 до 75 точки</a:t>
            </a:r>
            <a:endParaRPr lang="en-US" altLang="bg-BG" dirty="0" smtClean="0"/>
          </a:p>
          <a:p>
            <a:pPr eaLnBrk="1" hangingPunct="1"/>
            <a:r>
              <a:rPr lang="bg-BG" altLang="bg-BG" dirty="0" smtClean="0"/>
              <a:t>Към получената оценка се добавя:</a:t>
            </a:r>
          </a:p>
          <a:p>
            <a:pPr lvl="1" eaLnBrk="1" hangingPunct="1"/>
            <a:r>
              <a:rPr lang="bg-BG" altLang="bg-BG" dirty="0" smtClean="0"/>
              <a:t>Систолично АКН</a:t>
            </a:r>
          </a:p>
          <a:p>
            <a:pPr lvl="1" eaLnBrk="1" hangingPunct="1"/>
            <a:r>
              <a:rPr lang="bg-BG" altLang="bg-BG" dirty="0" smtClean="0"/>
              <a:t>Честота на дишане</a:t>
            </a:r>
          </a:p>
          <a:p>
            <a:pPr lvl="1" eaLnBrk="1" hangingPunct="1"/>
            <a:r>
              <a:rPr lang="bg-BG" altLang="bg-BG" dirty="0" smtClean="0"/>
              <a:t>Оценка по </a:t>
            </a:r>
            <a:r>
              <a:rPr lang="en-US" altLang="bg-BG" dirty="0" smtClean="0"/>
              <a:t>GCS</a:t>
            </a:r>
          </a:p>
          <a:p>
            <a:pPr eaLnBrk="1" hangingPunct="1"/>
            <a:r>
              <a:rPr lang="bg-BG" altLang="bg-BG" dirty="0" smtClean="0"/>
              <a:t>Възрастта</a:t>
            </a:r>
          </a:p>
          <a:p>
            <a:pPr eaLnBrk="1" hangingPunct="1"/>
            <a:r>
              <a:rPr lang="bg-BG" altLang="bg-BG" dirty="0" smtClean="0"/>
              <a:t>Тъпа или пенетрираща е травмата</a:t>
            </a:r>
          </a:p>
        </p:txBody>
      </p:sp>
    </p:spTree>
    <p:extLst>
      <p:ext uri="{BB962C8B-B14F-4D97-AF65-F5344CB8AC3E}">
        <p14:creationId xmlns:p14="http://schemas.microsoft.com/office/powerpoint/2010/main" val="828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000000"/>
      </a:dk2>
      <a:lt2>
        <a:srgbClr val="00817E"/>
      </a:lt2>
      <a:accent1>
        <a:srgbClr val="75DAE6"/>
      </a:accent1>
      <a:accent2>
        <a:srgbClr val="74C4B4"/>
      </a:accent2>
      <a:accent3>
        <a:srgbClr val="FFFFFF"/>
      </a:accent3>
      <a:accent4>
        <a:srgbClr val="404040"/>
      </a:accent4>
      <a:accent5>
        <a:srgbClr val="BDEAF0"/>
      </a:accent5>
      <a:accent6>
        <a:srgbClr val="68B1A3"/>
      </a:accent6>
      <a:hlink>
        <a:srgbClr val="BAEEF5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006666"/>
        </a:lt2>
        <a:accent1>
          <a:srgbClr val="00CC99"/>
        </a:accent1>
        <a:accent2>
          <a:srgbClr val="009999"/>
        </a:accent2>
        <a:accent3>
          <a:srgbClr val="FFFFFF"/>
        </a:accent3>
        <a:accent4>
          <a:srgbClr val="404040"/>
        </a:accent4>
        <a:accent5>
          <a:srgbClr val="AAE2CA"/>
        </a:accent5>
        <a:accent6>
          <a:srgbClr val="008A8A"/>
        </a:accent6>
        <a:hlink>
          <a:srgbClr val="33CC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0066CC"/>
        </a:lt2>
        <a:accent1>
          <a:srgbClr val="0099FF"/>
        </a:accent1>
        <a:accent2>
          <a:srgbClr val="0099CC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008AB9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006699"/>
        </a:lt2>
        <a:accent1>
          <a:srgbClr val="0099FF"/>
        </a:accent1>
        <a:accent2>
          <a:srgbClr val="0099CC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008AB9"/>
        </a:accent6>
        <a:hlink>
          <a:srgbClr val="66CC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0547E"/>
        </a:lt2>
        <a:accent1>
          <a:srgbClr val="448EBC"/>
        </a:accent1>
        <a:accent2>
          <a:srgbClr val="30879C"/>
        </a:accent2>
        <a:accent3>
          <a:srgbClr val="FFFFFF"/>
        </a:accent3>
        <a:accent4>
          <a:srgbClr val="404040"/>
        </a:accent4>
        <a:accent5>
          <a:srgbClr val="B0C6DA"/>
        </a:accent5>
        <a:accent6>
          <a:srgbClr val="2A7A8D"/>
        </a:accent6>
        <a:hlink>
          <a:srgbClr val="91C3D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468E80"/>
        </a:lt2>
        <a:accent1>
          <a:srgbClr val="94C8BD"/>
        </a:accent1>
        <a:accent2>
          <a:srgbClr val="BCDDD6"/>
        </a:accent2>
        <a:accent3>
          <a:srgbClr val="FFFFFF"/>
        </a:accent3>
        <a:accent4>
          <a:srgbClr val="404040"/>
        </a:accent4>
        <a:accent5>
          <a:srgbClr val="C8E0DB"/>
        </a:accent5>
        <a:accent6>
          <a:srgbClr val="AAC8C2"/>
        </a:accent6>
        <a:hlink>
          <a:srgbClr val="76B8B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2D5D54"/>
        </a:lt2>
        <a:accent1>
          <a:srgbClr val="498D7E"/>
        </a:accent1>
        <a:accent2>
          <a:srgbClr val="9CCCC2"/>
        </a:accent2>
        <a:accent3>
          <a:srgbClr val="FFFFFF"/>
        </a:accent3>
        <a:accent4>
          <a:srgbClr val="404040"/>
        </a:accent4>
        <a:accent5>
          <a:srgbClr val="B1C5C0"/>
        </a:accent5>
        <a:accent6>
          <a:srgbClr val="8DB9B0"/>
        </a:accent6>
        <a:hlink>
          <a:srgbClr val="76B8B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00817E"/>
        </a:lt2>
        <a:accent1>
          <a:srgbClr val="4EA49A"/>
        </a:accent1>
        <a:accent2>
          <a:srgbClr val="45ADA8"/>
        </a:accent2>
        <a:accent3>
          <a:srgbClr val="FFFFFF"/>
        </a:accent3>
        <a:accent4>
          <a:srgbClr val="404040"/>
        </a:accent4>
        <a:accent5>
          <a:srgbClr val="B2CFCA"/>
        </a:accent5>
        <a:accent6>
          <a:srgbClr val="3E9C98"/>
        </a:accent6>
        <a:hlink>
          <a:srgbClr val="90C6C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00817E"/>
        </a:lt2>
        <a:accent1>
          <a:srgbClr val="75DAE6"/>
        </a:accent1>
        <a:accent2>
          <a:srgbClr val="74C4B4"/>
        </a:accent2>
        <a:accent3>
          <a:srgbClr val="FFFFFF"/>
        </a:accent3>
        <a:accent4>
          <a:srgbClr val="404040"/>
        </a:accent4>
        <a:accent5>
          <a:srgbClr val="BDEAF0"/>
        </a:accent5>
        <a:accent6>
          <a:srgbClr val="68B1A3"/>
        </a:accent6>
        <a:hlink>
          <a:srgbClr val="BAEEF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2083</Words>
  <Application>Microsoft Office PowerPoint</Application>
  <PresentationFormat>On-screen Show (4:3)</PresentationFormat>
  <Paragraphs>451</Paragraphs>
  <Slides>65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template</vt:lpstr>
      <vt:lpstr>Bitmap Image</vt:lpstr>
      <vt:lpstr>СЪЧЕТАНА ТРАВМА  доцент д-р Господин ДИМОВ, дм</vt:lpstr>
      <vt:lpstr>Определения</vt:lpstr>
      <vt:lpstr>Травма на дългите кости</vt:lpstr>
      <vt:lpstr>Голяма травма</vt:lpstr>
      <vt:lpstr>Фактори, които определят тежестта на травмата</vt:lpstr>
      <vt:lpstr>Фактори, свързани с характера на травмата</vt:lpstr>
      <vt:lpstr>Тежестта на травмата се определя от</vt:lpstr>
      <vt:lpstr>Тежестта на травмата се определя от АIS http://en.wikipedia.org/wiki/Abbreviated_Injury_Scale</vt:lpstr>
      <vt:lpstr>Тежест на травмата ISS</vt:lpstr>
      <vt:lpstr>Смесена / комбинирана травма</vt:lpstr>
      <vt:lpstr>Съчетана травма</vt:lpstr>
      <vt:lpstr>Предоминираща травма</vt:lpstr>
      <vt:lpstr>Избягвайте термините</vt:lpstr>
      <vt:lpstr>Фактори, свързани с пациента</vt:lpstr>
      <vt:lpstr>Някои особености</vt:lpstr>
      <vt:lpstr>Алгоритъм на поведение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Диагноза</vt:lpstr>
      <vt:lpstr>Алгоритъм на поведение в Спешно приемно отделение</vt:lpstr>
      <vt:lpstr>Алгоритъм на поведение в Спешно приемно отделение</vt:lpstr>
      <vt:lpstr>Алгоритъм на поведение в Спешно приемно отделение</vt:lpstr>
      <vt:lpstr>Алгоритъм на поведение в Спешно приемно отделение</vt:lpstr>
      <vt:lpstr>Дишане</vt:lpstr>
      <vt:lpstr>Алгоритъм на поведение в  Спешно приемно отделение</vt:lpstr>
      <vt:lpstr>Отворен пневмоторакс</vt:lpstr>
      <vt:lpstr>Вентилен пневмоторакс</vt:lpstr>
      <vt:lpstr>Пневмоторакс</vt:lpstr>
      <vt:lpstr>Поведение</vt:lpstr>
      <vt:lpstr>Торакоцентеза при пневмоторакс</vt:lpstr>
      <vt:lpstr>Хемоторакс</vt:lpstr>
      <vt:lpstr>Торакоцентеза</vt:lpstr>
      <vt:lpstr>Торакоцентеза</vt:lpstr>
      <vt:lpstr>Торакоцентеза</vt:lpstr>
      <vt:lpstr>Торакотомия</vt:lpstr>
      <vt:lpstr>Гръден капак</vt:lpstr>
      <vt:lpstr>Гръден капак</vt:lpstr>
      <vt:lpstr>Поведение при гръден капак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Соматичен статус</vt:lpstr>
      <vt:lpstr>Соматичен статус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Алгоритъм на поведение в  Спешно приемно отделение</vt:lpstr>
      <vt:lpstr>Коремна травма</vt:lpstr>
      <vt:lpstr>Диагноза на коремната травма</vt:lpstr>
      <vt:lpstr>Перитонеален лаваж</vt:lpstr>
      <vt:lpstr>Поведение</vt:lpstr>
      <vt:lpstr>Травма на крайниците</vt:lpstr>
      <vt:lpstr>Диагноза</vt:lpstr>
      <vt:lpstr>Образно изследване</vt:lpstr>
      <vt:lpstr>Поведение</vt:lpstr>
      <vt:lpstr>Травма на таза</vt:lpstr>
      <vt:lpstr>Поведение</vt:lpstr>
      <vt:lpstr>Предоперативни решения</vt:lpstr>
      <vt:lpstr>Предоперативни решения</vt:lpstr>
      <vt:lpstr>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Съчетана травма</dc:title>
  <dc:creator>доцент д-р Господин ДИМОВ;дм</dc:creator>
  <cp:lastModifiedBy>Zala 4</cp:lastModifiedBy>
  <cp:revision>87</cp:revision>
  <dcterms:created xsi:type="dcterms:W3CDTF">2006-07-21T10:39:10Z</dcterms:created>
  <dcterms:modified xsi:type="dcterms:W3CDTF">2016-11-29T14:07:58Z</dcterms:modified>
  <cp:category>Лекция по АИМ за студенти по медицина</cp:category>
</cp:coreProperties>
</file>